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Robo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06F8C2D-3BA7-42D3-B909-EC1751E8D2F5}">
  <a:tblStyle styleId="{B06F8C2D-3BA7-42D3-B909-EC1751E8D2F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font" Target="fonts/Roboto-bold.fntdata"/><Relationship Id="rId23" Type="http://schemas.openxmlformats.org/officeDocument/2006/relationships/slide" Target="slides/slide17.xml"/><Relationship Id="rId45"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Roboto-boldItalic.fntdata"/><Relationship Id="rId25" Type="http://schemas.openxmlformats.org/officeDocument/2006/relationships/slide" Target="slides/slide19.xml"/><Relationship Id="rId47" Type="http://schemas.openxmlformats.org/officeDocument/2006/relationships/font" Target="fonts/Roboto-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4225f32eff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225f32eff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4225f32eff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4225f32eff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201ebd8f2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201ebd8f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4201ebd8f2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201ebd8f2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4201ebd8f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4201ebd8f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201ebd8f2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201ebd8f2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201ebd8f2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201ebd8f2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201ebd8f2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201ebd8f2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4201ebd8f2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4201ebd8f2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4201ebd8f2_6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201ebd8f2_6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225f32e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225f32e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201ebd8f2_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201ebd8f2_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4201ebd8f2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4201ebd8f2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225f32ef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225f32e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225f32ef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225f32ef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225f32eff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225f32eff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225f32eff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225f32ef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225f32eff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225f32eff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1fc600e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1fc600e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201ebd8f2_8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201ebd8f2_8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201ebd8f2_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201ebd8f2_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4225f32eff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4225f32eff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201ebd8f2_8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201ebd8f2_8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4201ebd8f2_8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201ebd8f2_8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4201ebd8f2_8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4201ebd8f2_8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4225f32ef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4225f32ef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201ebd8f2_1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201ebd8f2_1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201ebd8f2_8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201ebd8f2_8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4201ebd8f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201ebd8f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4201ebd8f2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4201ebd8f2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225f32eff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4225f32eff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4225f32eff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4225f32eff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4225f32eff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4225f32eff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4225f32eff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4225f32eff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225f32eff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225f32eff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4201ebd8f2_8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201ebd8f2_8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201ebd8f2_1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201ebd8f2_1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25" y="0"/>
            <a:ext cx="9143982" cy="3277800"/>
          </a:xfrm>
          <a:prstGeom prst="flowChartDocumen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txBox="1"/>
          <p:nvPr>
            <p:ph type="ctrTitle"/>
          </p:nvPr>
        </p:nvSpPr>
        <p:spPr>
          <a:xfrm>
            <a:off x="311700" y="3537800"/>
            <a:ext cx="8097600" cy="1005900"/>
          </a:xfrm>
          <a:prstGeom prst="rect">
            <a:avLst/>
          </a:prstGeom>
          <a:noFill/>
        </p:spPr>
        <p:txBody>
          <a:bodyPr anchorCtr="0" anchor="t" bIns="91425" lIns="91425" spcFirstLastPara="1" rIns="91425" wrap="square" tIns="91425"/>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54" name="Google Shape;54;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AUTOLAYOUT_1">
    <p:bg>
      <p:bgPr>
        <a:solidFill>
          <a:srgbClr val="FFFFFF"/>
        </a:solidFill>
      </p:bgPr>
    </p:bg>
    <p:spTree>
      <p:nvGrpSpPr>
        <p:cNvPr id="55" name="Shape 55"/>
        <p:cNvGrpSpPr/>
        <p:nvPr/>
      </p:nvGrpSpPr>
      <p:grpSpPr>
        <a:xfrm>
          <a:off x="0" y="0"/>
          <a:ext cx="0" cy="0"/>
          <a:chOff x="0" y="0"/>
          <a:chExt cx="0" cy="0"/>
        </a:xfrm>
      </p:grpSpPr>
      <p:sp>
        <p:nvSpPr>
          <p:cNvPr id="56" name="Google Shape;56;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type="title"/>
          </p:nvPr>
        </p:nvSpPr>
        <p:spPr>
          <a:xfrm>
            <a:off x="291875" y="406900"/>
            <a:ext cx="4813500" cy="13887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Clr>
                <a:schemeClr val="dk1"/>
              </a:buClr>
              <a:buSzPts val="3000"/>
              <a:buNone/>
              <a:defRPr sz="30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p:txBody>
      </p:sp>
      <p:sp>
        <p:nvSpPr>
          <p:cNvPr id="58" name="Google Shape;58;p14"/>
          <p:cNvSpPr txBox="1"/>
          <p:nvPr>
            <p:ph idx="1" type="body"/>
          </p:nvPr>
        </p:nvSpPr>
        <p:spPr>
          <a:xfrm>
            <a:off x="291975" y="1854951"/>
            <a:ext cx="4813500" cy="2577000"/>
          </a:xfrm>
          <a:prstGeom prst="rect">
            <a:avLst/>
          </a:prstGeom>
          <a:noFill/>
        </p:spPr>
        <p:txBody>
          <a:bodyPr anchorCtr="0" anchor="t" bIns="91425" lIns="91425" spcFirstLastPara="1" rIns="91425" wrap="square" tIns="91425"/>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59" name="Google Shape;59;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www.youtube.com/watch?v=R9OHn5ZF4Uo" TargetMode="Externa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mailto:mlim@albany.edu" TargetMode="Externa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3.png"/><Relationship Id="rId4" Type="http://schemas.openxmlformats.org/officeDocument/2006/relationships/hyperlink" Target="https://lockdown.ubnetdef.org/about/" TargetMode="External"/><Relationship Id="rId5" Type="http://schemas.openxmlformats.org/officeDocument/2006/relationships/hyperlink" Target="https://ubnetdef.org/lectures/" TargetMode="External"/><Relationship Id="rId6" Type="http://schemas.openxmlformats.org/officeDocument/2006/relationships/hyperlink" Target="https://codebreaker.ltsnet.net/challeng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mailto:mlim@albany.edu" TargetMode="External"/><Relationship Id="rId4" Type="http://schemas.openxmlformats.org/officeDocument/2006/relationships/image" Target="../media/image41.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34.png"/><Relationship Id="rId8"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5"/>
          <p:cNvSpPr txBox="1"/>
          <p:nvPr/>
        </p:nvSpPr>
        <p:spPr>
          <a:xfrm>
            <a:off x="311700" y="515975"/>
            <a:ext cx="8520600" cy="151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5200">
                <a:solidFill>
                  <a:srgbClr val="000000"/>
                </a:solidFill>
              </a:rPr>
              <a:t>Cyber Defense Organization</a:t>
            </a:r>
            <a:endParaRPr sz="5200">
              <a:solidFill>
                <a:srgbClr val="000000"/>
              </a:solidFill>
            </a:endParaRPr>
          </a:p>
        </p:txBody>
      </p:sp>
      <p:sp>
        <p:nvSpPr>
          <p:cNvPr id="65" name="Google Shape;65;p15"/>
          <p:cNvSpPr txBox="1"/>
          <p:nvPr/>
        </p:nvSpPr>
        <p:spPr>
          <a:xfrm>
            <a:off x="311700" y="1982275"/>
            <a:ext cx="85206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595959"/>
                </a:solidFill>
              </a:rPr>
              <a:t>Fall 2018 - Intro to InfoSec</a:t>
            </a:r>
            <a:endParaRPr sz="2800">
              <a:solidFill>
                <a:srgbClr val="595959"/>
              </a:solidFill>
            </a:endParaRPr>
          </a:p>
        </p:txBody>
      </p:sp>
      <p:pic>
        <p:nvPicPr>
          <p:cNvPr id="66" name="Google Shape;66;p15"/>
          <p:cNvPicPr preferRelativeResize="0"/>
          <p:nvPr/>
        </p:nvPicPr>
        <p:blipFill>
          <a:blip r:embed="rId3">
            <a:alphaModFix/>
          </a:blip>
          <a:stretch>
            <a:fillRect/>
          </a:stretch>
        </p:blipFill>
        <p:spPr>
          <a:xfrm>
            <a:off x="3497450" y="2658375"/>
            <a:ext cx="2149101" cy="21491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does a network look like?</a:t>
            </a:r>
            <a:endParaRPr/>
          </a:p>
        </p:txBody>
      </p:sp>
      <p:sp>
        <p:nvSpPr>
          <p:cNvPr id="120" name="Google Shape;120;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Users</a:t>
            </a:r>
            <a:endParaRPr/>
          </a:p>
          <a:p>
            <a:pPr indent="0" lvl="0" marL="0" rtl="0" algn="l">
              <a:spcBef>
                <a:spcPts val="1600"/>
              </a:spcBef>
              <a:spcAft>
                <a:spcPts val="0"/>
              </a:spcAft>
              <a:buNone/>
            </a:pPr>
            <a:r>
              <a:rPr lang="en"/>
              <a:t>Endpoints</a:t>
            </a:r>
            <a:endParaRPr/>
          </a:p>
          <a:p>
            <a:pPr indent="0" lvl="0" marL="0" rtl="0" algn="l">
              <a:spcBef>
                <a:spcPts val="1600"/>
              </a:spcBef>
              <a:spcAft>
                <a:spcPts val="0"/>
              </a:spcAft>
              <a:buNone/>
            </a:pPr>
            <a:r>
              <a:rPr lang="en"/>
              <a:t>Servers</a:t>
            </a:r>
            <a:endParaRPr/>
          </a:p>
          <a:p>
            <a:pPr indent="0" lvl="0" marL="0" rtl="0" algn="l">
              <a:spcBef>
                <a:spcPts val="1600"/>
              </a:spcBef>
              <a:spcAft>
                <a:spcPts val="1600"/>
              </a:spcAft>
              <a:buNone/>
            </a:pPr>
            <a:r>
              <a:rPr lang="en"/>
              <a:t>Networking Equipment</a:t>
            </a:r>
            <a:endParaRPr/>
          </a:p>
        </p:txBody>
      </p:sp>
      <p:pic>
        <p:nvPicPr>
          <p:cNvPr id="121" name="Google Shape;121;p24"/>
          <p:cNvPicPr preferRelativeResize="0"/>
          <p:nvPr/>
        </p:nvPicPr>
        <p:blipFill>
          <a:blip r:embed="rId3">
            <a:alphaModFix/>
          </a:blip>
          <a:stretch>
            <a:fillRect/>
          </a:stretch>
        </p:blipFill>
        <p:spPr>
          <a:xfrm>
            <a:off x="3473875" y="1017725"/>
            <a:ext cx="5358425" cy="4027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Google Shape;126;p25"/>
          <p:cNvPicPr preferRelativeResize="0"/>
          <p:nvPr/>
        </p:nvPicPr>
        <p:blipFill rotWithShape="1">
          <a:blip r:embed="rId3">
            <a:alphaModFix/>
          </a:blip>
          <a:srcRect b="0" l="2758" r="2758" t="0"/>
          <a:stretch/>
        </p:blipFill>
        <p:spPr>
          <a:xfrm>
            <a:off x="4228250" y="202275"/>
            <a:ext cx="3635912" cy="4832600"/>
          </a:xfrm>
          <a:prstGeom prst="rect">
            <a:avLst/>
          </a:prstGeom>
          <a:noFill/>
          <a:ln>
            <a:noFill/>
          </a:ln>
        </p:spPr>
      </p:pic>
      <p:sp>
        <p:nvSpPr>
          <p:cNvPr id="127" name="Google Shape;127;p25"/>
          <p:cNvSpPr txBox="1"/>
          <p:nvPr>
            <p:ph type="title"/>
          </p:nvPr>
        </p:nvSpPr>
        <p:spPr>
          <a:xfrm>
            <a:off x="291875" y="406900"/>
            <a:ext cx="4813500" cy="138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Slight Tangent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Identity and Access Management</a:t>
            </a:r>
            <a:endParaRPr/>
          </a:p>
        </p:txBody>
      </p:sp>
      <p:sp>
        <p:nvSpPr>
          <p:cNvPr id="133" name="Google Shape;133;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Three Parts</a:t>
            </a:r>
            <a:endParaRPr/>
          </a:p>
          <a:p>
            <a:pPr indent="0" lvl="0" marL="0" rtl="0" algn="l">
              <a:spcBef>
                <a:spcPts val="1600"/>
              </a:spcBef>
              <a:spcAft>
                <a:spcPts val="0"/>
              </a:spcAft>
              <a:buNone/>
            </a:pPr>
            <a:r>
              <a:rPr b="1" lang="en" sz="1400">
                <a:solidFill>
                  <a:srgbClr val="242729"/>
                </a:solidFill>
              </a:rPr>
              <a:t>Authentication</a:t>
            </a:r>
            <a:r>
              <a:rPr lang="en" sz="1400">
                <a:solidFill>
                  <a:srgbClr val="242729"/>
                </a:solidFill>
              </a:rPr>
              <a:t> is the process of verifying who you are. </a:t>
            </a:r>
            <a:endParaRPr sz="1400">
              <a:solidFill>
                <a:srgbClr val="242729"/>
              </a:solidFill>
            </a:endParaRPr>
          </a:p>
          <a:p>
            <a:pPr indent="0" lvl="0" marL="0" rtl="0" algn="l">
              <a:spcBef>
                <a:spcPts val="1700"/>
              </a:spcBef>
              <a:spcAft>
                <a:spcPts val="0"/>
              </a:spcAft>
              <a:buNone/>
            </a:pPr>
            <a:r>
              <a:rPr b="1" lang="en" sz="1400">
                <a:solidFill>
                  <a:srgbClr val="242729"/>
                </a:solidFill>
              </a:rPr>
              <a:t>Authorization</a:t>
            </a:r>
            <a:r>
              <a:rPr lang="en" sz="1400">
                <a:solidFill>
                  <a:srgbClr val="242729"/>
                </a:solidFill>
              </a:rPr>
              <a:t> is the process of verifying that you have access to something.</a:t>
            </a:r>
            <a:endParaRPr sz="1400">
              <a:solidFill>
                <a:srgbClr val="242729"/>
              </a:solidFill>
            </a:endParaRPr>
          </a:p>
          <a:p>
            <a:pPr indent="0" lvl="0" marL="0" rtl="0" algn="l">
              <a:spcBef>
                <a:spcPts val="1700"/>
              </a:spcBef>
              <a:spcAft>
                <a:spcPts val="1700"/>
              </a:spcAft>
              <a:buNone/>
            </a:pPr>
            <a:r>
              <a:rPr b="1" lang="en" sz="1400">
                <a:solidFill>
                  <a:srgbClr val="242729"/>
                </a:solidFill>
              </a:rPr>
              <a:t>Accounting </a:t>
            </a:r>
            <a:r>
              <a:rPr lang="en" sz="1400">
                <a:solidFill>
                  <a:srgbClr val="242729"/>
                </a:solidFill>
              </a:rPr>
              <a:t>is the process of auditing usage post authorization. </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Authentication </a:t>
            </a:r>
            <a:endParaRPr/>
          </a:p>
        </p:txBody>
      </p:sp>
      <p:sp>
        <p:nvSpPr>
          <p:cNvPr id="139" name="Google Shape;139;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Three factors:</a:t>
            </a:r>
            <a:endParaRPr/>
          </a:p>
          <a:p>
            <a:pPr indent="-342900" lvl="0" marL="457200" rtl="0" algn="l">
              <a:spcBef>
                <a:spcPts val="1600"/>
              </a:spcBef>
              <a:spcAft>
                <a:spcPts val="0"/>
              </a:spcAft>
              <a:buSzPts val="1800"/>
              <a:buChar char="●"/>
            </a:pPr>
            <a:r>
              <a:rPr lang="en"/>
              <a:t>Something you </a:t>
            </a:r>
            <a:r>
              <a:rPr b="1" lang="en"/>
              <a:t>know</a:t>
            </a:r>
            <a:r>
              <a:rPr lang="en"/>
              <a:t>.</a:t>
            </a:r>
            <a:endParaRPr/>
          </a:p>
          <a:p>
            <a:pPr indent="-342900" lvl="0" marL="457200" rtl="0" algn="l">
              <a:spcBef>
                <a:spcPts val="0"/>
              </a:spcBef>
              <a:spcAft>
                <a:spcPts val="0"/>
              </a:spcAft>
              <a:buSzPts val="1800"/>
              <a:buChar char="●"/>
            </a:pPr>
            <a:r>
              <a:rPr lang="en"/>
              <a:t>Something you </a:t>
            </a:r>
            <a:r>
              <a:rPr b="1" lang="en"/>
              <a:t>have</a:t>
            </a:r>
            <a:r>
              <a:rPr lang="en"/>
              <a:t>.</a:t>
            </a:r>
            <a:endParaRPr/>
          </a:p>
          <a:p>
            <a:pPr indent="-342900" lvl="0" marL="457200" rtl="0" algn="l">
              <a:spcBef>
                <a:spcPts val="0"/>
              </a:spcBef>
              <a:spcAft>
                <a:spcPts val="0"/>
              </a:spcAft>
              <a:buSzPts val="1800"/>
              <a:buChar char="●"/>
            </a:pPr>
            <a:r>
              <a:rPr lang="en"/>
              <a:t>Something you </a:t>
            </a:r>
            <a:r>
              <a:rPr b="1" lang="en"/>
              <a:t>are</a:t>
            </a:r>
            <a:r>
              <a:rPr lang="en"/>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Something you know </a:t>
            </a:r>
            <a:endParaRPr/>
          </a:p>
        </p:txBody>
      </p:sp>
      <p:sp>
        <p:nvSpPr>
          <p:cNvPr id="145" name="Google Shape;145;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pic>
        <p:nvPicPr>
          <p:cNvPr id="146" name="Google Shape;146;p28"/>
          <p:cNvPicPr preferRelativeResize="0"/>
          <p:nvPr/>
        </p:nvPicPr>
        <p:blipFill>
          <a:blip r:embed="rId3">
            <a:alphaModFix/>
          </a:blip>
          <a:stretch>
            <a:fillRect/>
          </a:stretch>
        </p:blipFill>
        <p:spPr>
          <a:xfrm>
            <a:off x="497950" y="2398701"/>
            <a:ext cx="3391325" cy="1904375"/>
          </a:xfrm>
          <a:prstGeom prst="rect">
            <a:avLst/>
          </a:prstGeom>
          <a:noFill/>
          <a:ln>
            <a:noFill/>
          </a:ln>
        </p:spPr>
      </p:pic>
      <p:pic>
        <p:nvPicPr>
          <p:cNvPr id="147" name="Google Shape;147;p28"/>
          <p:cNvPicPr preferRelativeResize="0"/>
          <p:nvPr/>
        </p:nvPicPr>
        <p:blipFill>
          <a:blip r:embed="rId4">
            <a:alphaModFix/>
          </a:blip>
          <a:stretch>
            <a:fillRect/>
          </a:stretch>
        </p:blipFill>
        <p:spPr>
          <a:xfrm>
            <a:off x="4788225" y="2425650"/>
            <a:ext cx="2955649" cy="1850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Something you have</a:t>
            </a:r>
            <a:endParaRPr/>
          </a:p>
        </p:txBody>
      </p:sp>
      <p:sp>
        <p:nvSpPr>
          <p:cNvPr id="153" name="Google Shape;153;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4" name="Google Shape;154;p29"/>
          <p:cNvPicPr preferRelativeResize="0"/>
          <p:nvPr/>
        </p:nvPicPr>
        <p:blipFill>
          <a:blip r:embed="rId3">
            <a:alphaModFix/>
          </a:blip>
          <a:stretch>
            <a:fillRect/>
          </a:stretch>
        </p:blipFill>
        <p:spPr>
          <a:xfrm>
            <a:off x="4662200" y="1734323"/>
            <a:ext cx="2525650" cy="1932750"/>
          </a:xfrm>
          <a:prstGeom prst="rect">
            <a:avLst/>
          </a:prstGeom>
          <a:noFill/>
          <a:ln>
            <a:noFill/>
          </a:ln>
        </p:spPr>
      </p:pic>
      <p:pic>
        <p:nvPicPr>
          <p:cNvPr id="155" name="Google Shape;155;p29"/>
          <p:cNvPicPr preferRelativeResize="0"/>
          <p:nvPr/>
        </p:nvPicPr>
        <p:blipFill>
          <a:blip r:embed="rId4">
            <a:alphaModFix/>
          </a:blip>
          <a:stretch>
            <a:fillRect/>
          </a:stretch>
        </p:blipFill>
        <p:spPr>
          <a:xfrm>
            <a:off x="485125" y="1605375"/>
            <a:ext cx="3247149" cy="22645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2" name="Google Shape;162;p30"/>
          <p:cNvPicPr preferRelativeResize="0"/>
          <p:nvPr/>
        </p:nvPicPr>
        <p:blipFill>
          <a:blip r:embed="rId3">
            <a:alphaModFix/>
          </a:blip>
          <a:stretch>
            <a:fillRect/>
          </a:stretch>
        </p:blipFill>
        <p:spPr>
          <a:xfrm>
            <a:off x="-490450" y="0"/>
            <a:ext cx="9634450" cy="5229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Something you are (Biometrics)</a:t>
            </a:r>
            <a:endParaRPr/>
          </a:p>
        </p:txBody>
      </p:sp>
      <p:sp>
        <p:nvSpPr>
          <p:cNvPr id="168" name="Google Shape;168;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9" name="Google Shape;169;p31"/>
          <p:cNvPicPr preferRelativeResize="0"/>
          <p:nvPr/>
        </p:nvPicPr>
        <p:blipFill>
          <a:blip r:embed="rId3">
            <a:alphaModFix/>
          </a:blip>
          <a:stretch>
            <a:fillRect/>
          </a:stretch>
        </p:blipFill>
        <p:spPr>
          <a:xfrm>
            <a:off x="311700" y="1504600"/>
            <a:ext cx="3411876" cy="1998425"/>
          </a:xfrm>
          <a:prstGeom prst="rect">
            <a:avLst/>
          </a:prstGeom>
          <a:noFill/>
          <a:ln>
            <a:noFill/>
          </a:ln>
        </p:spPr>
      </p:pic>
      <p:pic>
        <p:nvPicPr>
          <p:cNvPr id="170" name="Google Shape;170;p31"/>
          <p:cNvPicPr preferRelativeResize="0"/>
          <p:nvPr/>
        </p:nvPicPr>
        <p:blipFill>
          <a:blip r:embed="rId4">
            <a:alphaModFix/>
          </a:blip>
          <a:stretch>
            <a:fillRect/>
          </a:stretch>
        </p:blipFill>
        <p:spPr>
          <a:xfrm>
            <a:off x="4023170" y="1275150"/>
            <a:ext cx="4483275" cy="2523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Authorization</a:t>
            </a:r>
            <a:endParaRPr/>
          </a:p>
        </p:txBody>
      </p:sp>
      <p:sp>
        <p:nvSpPr>
          <p:cNvPr id="176" name="Google Shape;176;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Access Control Lists (ACL). Who is allowed to open or edit a file?</a:t>
            </a:r>
            <a:endParaRPr/>
          </a:p>
        </p:txBody>
      </p:sp>
      <p:pic>
        <p:nvPicPr>
          <p:cNvPr id="177" name="Google Shape;177;p32"/>
          <p:cNvPicPr preferRelativeResize="0"/>
          <p:nvPr/>
        </p:nvPicPr>
        <p:blipFill>
          <a:blip r:embed="rId3">
            <a:alphaModFix/>
          </a:blip>
          <a:stretch>
            <a:fillRect/>
          </a:stretch>
        </p:blipFill>
        <p:spPr>
          <a:xfrm>
            <a:off x="311700" y="2017075"/>
            <a:ext cx="3808676" cy="2551800"/>
          </a:xfrm>
          <a:prstGeom prst="rect">
            <a:avLst/>
          </a:prstGeom>
          <a:noFill/>
          <a:ln>
            <a:noFill/>
          </a:ln>
        </p:spPr>
      </p:pic>
      <p:pic>
        <p:nvPicPr>
          <p:cNvPr id="178" name="Google Shape;178;p32"/>
          <p:cNvPicPr preferRelativeResize="0"/>
          <p:nvPr/>
        </p:nvPicPr>
        <p:blipFill>
          <a:blip r:embed="rId4">
            <a:alphaModFix/>
          </a:blip>
          <a:stretch>
            <a:fillRect/>
          </a:stretch>
        </p:blipFill>
        <p:spPr>
          <a:xfrm>
            <a:off x="4372200" y="1855375"/>
            <a:ext cx="4347376" cy="2442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5" name="Google Shape;185;p33"/>
          <p:cNvPicPr preferRelativeResize="0"/>
          <p:nvPr/>
        </p:nvPicPr>
        <p:blipFill>
          <a:blip r:embed="rId3">
            <a:alphaModFix/>
          </a:blip>
          <a:stretch>
            <a:fillRect/>
          </a:stretch>
        </p:blipFill>
        <p:spPr>
          <a:xfrm>
            <a:off x="-66450" y="-37375"/>
            <a:ext cx="9572602" cy="52739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6"/>
          <p:cNvSpPr txBox="1"/>
          <p:nvPr>
            <p:ph type="ctrTitle"/>
          </p:nvPr>
        </p:nvSpPr>
        <p:spPr>
          <a:xfrm>
            <a:off x="311700" y="229525"/>
            <a:ext cx="8520600" cy="82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Purpose of today</a:t>
            </a:r>
            <a:endParaRPr/>
          </a:p>
        </p:txBody>
      </p:sp>
      <p:sp>
        <p:nvSpPr>
          <p:cNvPr id="72" name="Google Shape;72;p16"/>
          <p:cNvSpPr txBox="1"/>
          <p:nvPr>
            <p:ph idx="1" type="subTitle"/>
          </p:nvPr>
        </p:nvSpPr>
        <p:spPr>
          <a:xfrm>
            <a:off x="253375" y="10512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Introduce the basics of Information Security</a:t>
            </a:r>
            <a:endParaRPr/>
          </a:p>
          <a:p>
            <a:pPr indent="0" lvl="0" marL="0" rtl="0" algn="ctr">
              <a:spcBef>
                <a:spcPts val="0"/>
              </a:spcBef>
              <a:spcAft>
                <a:spcPts val="0"/>
              </a:spcAft>
              <a:buNone/>
            </a:pPr>
            <a:r>
              <a:t/>
            </a:r>
            <a:endParaRPr/>
          </a:p>
        </p:txBody>
      </p:sp>
      <p:sp>
        <p:nvSpPr>
          <p:cNvPr id="73" name="Google Shape;73;p16"/>
          <p:cNvSpPr txBox="1"/>
          <p:nvPr/>
        </p:nvSpPr>
        <p:spPr>
          <a:xfrm>
            <a:off x="252800" y="1748200"/>
            <a:ext cx="8579400" cy="3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Semi-Accurate Agenda</a:t>
            </a:r>
            <a:endParaRPr/>
          </a:p>
          <a:p>
            <a:pPr indent="-317500" lvl="0" marL="457200" rtl="0" algn="l">
              <a:spcBef>
                <a:spcPts val="0"/>
              </a:spcBef>
              <a:spcAft>
                <a:spcPts val="0"/>
              </a:spcAft>
              <a:buSzPts val="1400"/>
              <a:buChar char="●"/>
            </a:pPr>
            <a:r>
              <a:rPr lang="en"/>
              <a:t>Frameworks</a:t>
            </a:r>
            <a:endParaRPr/>
          </a:p>
          <a:p>
            <a:pPr indent="-317500" lvl="0" marL="457200" rtl="0" algn="l">
              <a:spcBef>
                <a:spcPts val="0"/>
              </a:spcBef>
              <a:spcAft>
                <a:spcPts val="0"/>
              </a:spcAft>
              <a:buSzPts val="1400"/>
              <a:buChar char="●"/>
            </a:pPr>
            <a:r>
              <a:rPr lang="en"/>
              <a:t>Identity and Access Management (IAM)</a:t>
            </a:r>
            <a:endParaRPr/>
          </a:p>
          <a:p>
            <a:pPr indent="-317500" lvl="0" marL="457200" rtl="0" algn="l">
              <a:spcBef>
                <a:spcPts val="0"/>
              </a:spcBef>
              <a:spcAft>
                <a:spcPts val="0"/>
              </a:spcAft>
              <a:buSzPts val="1400"/>
              <a:buChar char="●"/>
            </a:pPr>
            <a:r>
              <a:rPr lang="en"/>
              <a:t>Authentication</a:t>
            </a:r>
            <a:endParaRPr/>
          </a:p>
          <a:p>
            <a:pPr indent="-317500" lvl="0" marL="457200" rtl="0" algn="l">
              <a:spcBef>
                <a:spcPts val="0"/>
              </a:spcBef>
              <a:spcAft>
                <a:spcPts val="0"/>
              </a:spcAft>
              <a:buSzPts val="1400"/>
              <a:buChar char="●"/>
            </a:pPr>
            <a:r>
              <a:rPr lang="en"/>
              <a:t>Authorization</a:t>
            </a:r>
            <a:endParaRPr/>
          </a:p>
          <a:p>
            <a:pPr indent="-317500" lvl="0" marL="457200" rtl="0" algn="l">
              <a:spcBef>
                <a:spcPts val="0"/>
              </a:spcBef>
              <a:spcAft>
                <a:spcPts val="0"/>
              </a:spcAft>
              <a:buSzPts val="1400"/>
              <a:buChar char="●"/>
            </a:pPr>
            <a:r>
              <a:rPr lang="en"/>
              <a:t>Accounting</a:t>
            </a:r>
            <a:endParaRPr/>
          </a:p>
          <a:p>
            <a:pPr indent="-317500" lvl="0" marL="457200" rtl="0" algn="l">
              <a:spcBef>
                <a:spcPts val="0"/>
              </a:spcBef>
              <a:spcAft>
                <a:spcPts val="0"/>
              </a:spcAft>
              <a:buSzPts val="1400"/>
              <a:buChar char="●"/>
            </a:pPr>
            <a:r>
              <a:rPr lang="en"/>
              <a:t>Introduction</a:t>
            </a:r>
            <a:r>
              <a:rPr lang="en"/>
              <a:t> to some networking terms</a:t>
            </a:r>
            <a:endParaRPr/>
          </a:p>
          <a:p>
            <a:pPr indent="-317500" lvl="0" marL="457200" rtl="0" algn="l">
              <a:spcBef>
                <a:spcPts val="0"/>
              </a:spcBef>
              <a:spcAft>
                <a:spcPts val="0"/>
              </a:spcAft>
              <a:buSzPts val="1400"/>
              <a:buChar char="●"/>
            </a:pPr>
            <a:r>
              <a:rPr lang="en"/>
              <a:t>Physical Security</a:t>
            </a:r>
            <a:endParaRPr/>
          </a:p>
          <a:p>
            <a:pPr indent="-317500" lvl="0" marL="457200" rtl="0" algn="l">
              <a:spcBef>
                <a:spcPts val="0"/>
              </a:spcBef>
              <a:spcAft>
                <a:spcPts val="0"/>
              </a:spcAft>
              <a:buSzPts val="1400"/>
              <a:buChar char="●"/>
            </a:pPr>
            <a:r>
              <a:rPr lang="en"/>
              <a:t>Network Security</a:t>
            </a:r>
            <a:endParaRPr/>
          </a:p>
          <a:p>
            <a:pPr indent="-317500" lvl="0" marL="457200" rtl="0" algn="l">
              <a:spcBef>
                <a:spcPts val="0"/>
              </a:spcBef>
              <a:spcAft>
                <a:spcPts val="0"/>
              </a:spcAft>
              <a:buSzPts val="1400"/>
              <a:buChar char="●"/>
            </a:pPr>
            <a:r>
              <a:rPr lang="en"/>
              <a:t>Application Security</a:t>
            </a:r>
            <a:endParaRPr/>
          </a:p>
          <a:p>
            <a:pPr indent="-317500" lvl="0" marL="457200" rtl="0" algn="l">
              <a:spcBef>
                <a:spcPts val="0"/>
              </a:spcBef>
              <a:spcAft>
                <a:spcPts val="0"/>
              </a:spcAft>
              <a:buSzPts val="1400"/>
              <a:buChar char="●"/>
            </a:pPr>
            <a:r>
              <a:rPr lang="en"/>
              <a:t>Technology and Cyber Security Trends</a:t>
            </a:r>
            <a:endParaRPr/>
          </a:p>
          <a:p>
            <a:pPr indent="-317500" lvl="0" marL="457200" rtl="0" algn="l">
              <a:spcBef>
                <a:spcPts val="0"/>
              </a:spcBef>
              <a:spcAft>
                <a:spcPts val="0"/>
              </a:spcAft>
              <a:buSzPts val="1400"/>
              <a:buChar char="●"/>
            </a:pPr>
            <a:r>
              <a:rPr lang="en"/>
              <a:t>CCDC - Competitions</a:t>
            </a:r>
            <a:endParaRPr/>
          </a:p>
          <a:p>
            <a:pPr indent="-317500" lvl="0" marL="457200" rtl="0" algn="l">
              <a:spcBef>
                <a:spcPts val="0"/>
              </a:spcBef>
              <a:spcAft>
                <a:spcPts val="0"/>
              </a:spcAft>
              <a:buSzPts val="1400"/>
              <a:buChar char="●"/>
            </a:pPr>
            <a:r>
              <a:rPr lang="en"/>
              <a:t>Questions</a:t>
            </a:r>
            <a:endParaRPr/>
          </a:p>
          <a:p>
            <a:pPr indent="0" lvl="0" marL="0" rtl="0" algn="l">
              <a:spcBef>
                <a:spcPts val="0"/>
              </a:spcBef>
              <a:spcAft>
                <a:spcPts val="0"/>
              </a:spcAft>
              <a:buNone/>
            </a:pPr>
            <a:r>
              <a:t/>
            </a:r>
            <a:endParaRPr/>
          </a:p>
        </p:txBody>
      </p:sp>
      <p:pic>
        <p:nvPicPr>
          <p:cNvPr id="74" name="Google Shape;74;p16"/>
          <p:cNvPicPr preferRelativeResize="0"/>
          <p:nvPr/>
        </p:nvPicPr>
        <p:blipFill>
          <a:blip r:embed="rId3">
            <a:alphaModFix/>
          </a:blip>
          <a:stretch>
            <a:fillRect/>
          </a:stretch>
        </p:blipFill>
        <p:spPr>
          <a:xfrm>
            <a:off x="5430050" y="1592975"/>
            <a:ext cx="2485800" cy="3314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Accounting</a:t>
            </a:r>
            <a:endParaRPr/>
          </a:p>
        </p:txBody>
      </p:sp>
      <p:sp>
        <p:nvSpPr>
          <p:cNvPr id="191" name="Google Shape;191;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2" name="Google Shape;192;p34"/>
          <p:cNvPicPr preferRelativeResize="0"/>
          <p:nvPr/>
        </p:nvPicPr>
        <p:blipFill>
          <a:blip r:embed="rId3">
            <a:alphaModFix/>
          </a:blip>
          <a:stretch>
            <a:fillRect/>
          </a:stretch>
        </p:blipFill>
        <p:spPr>
          <a:xfrm>
            <a:off x="121775" y="1275125"/>
            <a:ext cx="4135025" cy="2299225"/>
          </a:xfrm>
          <a:prstGeom prst="rect">
            <a:avLst/>
          </a:prstGeom>
          <a:noFill/>
          <a:ln>
            <a:noFill/>
          </a:ln>
        </p:spPr>
      </p:pic>
      <p:pic>
        <p:nvPicPr>
          <p:cNvPr id="193" name="Google Shape;193;p34"/>
          <p:cNvPicPr preferRelativeResize="0"/>
          <p:nvPr/>
        </p:nvPicPr>
        <p:blipFill>
          <a:blip r:embed="rId4">
            <a:alphaModFix/>
          </a:blip>
          <a:stretch>
            <a:fillRect/>
          </a:stretch>
        </p:blipFill>
        <p:spPr>
          <a:xfrm>
            <a:off x="4342875" y="667677"/>
            <a:ext cx="4729826" cy="35141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5"/>
          <p:cNvSpPr txBox="1"/>
          <p:nvPr>
            <p:ph type="title"/>
          </p:nvPr>
        </p:nvSpPr>
        <p:spPr>
          <a:xfrm>
            <a:off x="374075"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Networking </a:t>
            </a:r>
            <a:endParaRPr/>
          </a:p>
        </p:txBody>
      </p:sp>
      <p:sp>
        <p:nvSpPr>
          <p:cNvPr id="199" name="Google Shape;199;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Router</a:t>
            </a:r>
            <a:endParaRPr/>
          </a:p>
          <a:p>
            <a:pPr indent="-342900" lvl="0" marL="457200" rtl="0" algn="l">
              <a:spcBef>
                <a:spcPts val="0"/>
              </a:spcBef>
              <a:spcAft>
                <a:spcPts val="0"/>
              </a:spcAft>
              <a:buSzPts val="1800"/>
              <a:buChar char="●"/>
            </a:pPr>
            <a:r>
              <a:rPr lang="en"/>
              <a:t>Switch</a:t>
            </a:r>
            <a:endParaRPr/>
          </a:p>
          <a:p>
            <a:pPr indent="-342900" lvl="0" marL="457200" rtl="0" algn="l">
              <a:spcBef>
                <a:spcPts val="0"/>
              </a:spcBef>
              <a:spcAft>
                <a:spcPts val="0"/>
              </a:spcAft>
              <a:buSzPts val="1800"/>
              <a:buChar char="●"/>
            </a:pPr>
            <a:r>
              <a:rPr lang="en"/>
              <a:t>Hub</a:t>
            </a:r>
            <a:endParaRPr/>
          </a:p>
          <a:p>
            <a:pPr indent="-342900" lvl="0" marL="457200" rtl="0" algn="l">
              <a:spcBef>
                <a:spcPts val="0"/>
              </a:spcBef>
              <a:spcAft>
                <a:spcPts val="0"/>
              </a:spcAft>
              <a:buSzPts val="1800"/>
              <a:buChar char="●"/>
            </a:pPr>
            <a:r>
              <a:rPr lang="en"/>
              <a:t>DHCP - Gives you IP Address</a:t>
            </a:r>
            <a:endParaRPr/>
          </a:p>
          <a:p>
            <a:pPr indent="-342900" lvl="0" marL="457200" rtl="0" algn="l">
              <a:spcBef>
                <a:spcPts val="0"/>
              </a:spcBef>
              <a:spcAft>
                <a:spcPts val="0"/>
              </a:spcAft>
              <a:buSzPts val="1800"/>
              <a:buChar char="●"/>
            </a:pPr>
            <a:r>
              <a:rPr lang="en"/>
              <a:t>DNS - Gives you other IPs</a:t>
            </a:r>
            <a:endParaRPr/>
          </a:p>
          <a:p>
            <a:pPr indent="-342900" lvl="0" marL="457200" rtl="0" algn="l">
              <a:spcBef>
                <a:spcPts val="0"/>
              </a:spcBef>
              <a:spcAft>
                <a:spcPts val="0"/>
              </a:spcAft>
              <a:buSzPts val="1800"/>
              <a:buChar char="●"/>
            </a:pPr>
            <a:r>
              <a:rPr lang="en"/>
              <a:t>ARP</a:t>
            </a:r>
            <a:endParaRPr/>
          </a:p>
          <a:p>
            <a:pPr indent="-342900" lvl="0" marL="457200" rtl="0" algn="l">
              <a:spcBef>
                <a:spcPts val="0"/>
              </a:spcBef>
              <a:spcAft>
                <a:spcPts val="0"/>
              </a:spcAft>
              <a:buSzPts val="1800"/>
              <a:buChar char="●"/>
            </a:pPr>
            <a:r>
              <a:rPr lang="en"/>
              <a:t>IP Address</a:t>
            </a:r>
            <a:endParaRPr/>
          </a:p>
          <a:p>
            <a:pPr indent="-342900" lvl="0" marL="457200" rtl="0" algn="l">
              <a:spcBef>
                <a:spcPts val="0"/>
              </a:spcBef>
              <a:spcAft>
                <a:spcPts val="0"/>
              </a:spcAft>
              <a:buSzPts val="1800"/>
              <a:buChar char="●"/>
            </a:pPr>
            <a:r>
              <a:rPr lang="en"/>
              <a:t>Subnet mask</a:t>
            </a:r>
            <a:endParaRPr/>
          </a:p>
        </p:txBody>
      </p:sp>
      <p:pic>
        <p:nvPicPr>
          <p:cNvPr descr="Image result for networks" id="200" name="Google Shape;200;p35"/>
          <p:cNvPicPr preferRelativeResize="0"/>
          <p:nvPr/>
        </p:nvPicPr>
        <p:blipFill>
          <a:blip r:embed="rId3">
            <a:alphaModFix/>
          </a:blip>
          <a:stretch>
            <a:fillRect/>
          </a:stretch>
        </p:blipFill>
        <p:spPr>
          <a:xfrm>
            <a:off x="4881700" y="1863375"/>
            <a:ext cx="4012976" cy="2677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Networking	</a:t>
            </a:r>
            <a:endParaRPr/>
          </a:p>
        </p:txBody>
      </p:sp>
      <p:pic>
        <p:nvPicPr>
          <p:cNvPr id="206" name="Google Shape;206;p36"/>
          <p:cNvPicPr preferRelativeResize="0"/>
          <p:nvPr/>
        </p:nvPicPr>
        <p:blipFill>
          <a:blip r:embed="rId3">
            <a:alphaModFix/>
          </a:blip>
          <a:stretch>
            <a:fillRect/>
          </a:stretch>
        </p:blipFill>
        <p:spPr>
          <a:xfrm>
            <a:off x="209950" y="1424025"/>
            <a:ext cx="4824125" cy="2482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 Security</a:t>
            </a:r>
            <a:endParaRPr/>
          </a:p>
        </p:txBody>
      </p:sp>
      <p:sp>
        <p:nvSpPr>
          <p:cNvPr id="212" name="Google Shape;212;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VPN</a:t>
            </a:r>
            <a:endParaRPr/>
          </a:p>
          <a:p>
            <a:pPr indent="-342900" lvl="0" marL="457200" rtl="0" algn="l">
              <a:spcBef>
                <a:spcPts val="0"/>
              </a:spcBef>
              <a:spcAft>
                <a:spcPts val="0"/>
              </a:spcAft>
              <a:buSzPts val="1800"/>
              <a:buChar char="●"/>
            </a:pPr>
            <a:r>
              <a:rPr lang="en"/>
              <a:t>NIDS and NIPS</a:t>
            </a:r>
            <a:endParaRPr/>
          </a:p>
          <a:p>
            <a:pPr indent="-342900" lvl="0" marL="457200" rtl="0" algn="l">
              <a:spcBef>
                <a:spcPts val="0"/>
              </a:spcBef>
              <a:spcAft>
                <a:spcPts val="0"/>
              </a:spcAft>
              <a:buClr>
                <a:srgbClr val="666666"/>
              </a:buClr>
              <a:buSzPts val="1800"/>
              <a:buChar char="●"/>
            </a:pPr>
            <a:r>
              <a:rPr lang="en">
                <a:solidFill>
                  <a:srgbClr val="666666"/>
                </a:solidFill>
                <a:highlight>
                  <a:srgbClr val="FFFFFF"/>
                </a:highlight>
                <a:latin typeface="Roboto"/>
                <a:ea typeface="Roboto"/>
                <a:cs typeface="Roboto"/>
                <a:sym typeface="Roboto"/>
              </a:rPr>
              <a:t>Security information and event management (SIEM)</a:t>
            </a:r>
            <a:endParaRPr>
              <a:solidFill>
                <a:srgbClr val="666666"/>
              </a:solidFill>
            </a:endParaRPr>
          </a:p>
          <a:p>
            <a:pPr indent="-342900" lvl="0" marL="457200" rtl="0" algn="l">
              <a:spcBef>
                <a:spcPts val="0"/>
              </a:spcBef>
              <a:spcAft>
                <a:spcPts val="0"/>
              </a:spcAft>
              <a:buSzPts val="1800"/>
              <a:buChar char="●"/>
            </a:pPr>
            <a:r>
              <a:rPr lang="en"/>
              <a:t>Honeypots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13" name="Google Shape;213;p37"/>
          <p:cNvPicPr preferRelativeResize="0"/>
          <p:nvPr/>
        </p:nvPicPr>
        <p:blipFill>
          <a:blip r:embed="rId3">
            <a:alphaModFix/>
          </a:blip>
          <a:stretch>
            <a:fillRect/>
          </a:stretch>
        </p:blipFill>
        <p:spPr>
          <a:xfrm>
            <a:off x="6127275" y="195800"/>
            <a:ext cx="2705024" cy="1690650"/>
          </a:xfrm>
          <a:prstGeom prst="rect">
            <a:avLst/>
          </a:prstGeom>
          <a:noFill/>
          <a:ln>
            <a:noFill/>
          </a:ln>
        </p:spPr>
      </p:pic>
      <p:pic>
        <p:nvPicPr>
          <p:cNvPr id="214" name="Google Shape;214;p37"/>
          <p:cNvPicPr preferRelativeResize="0"/>
          <p:nvPr/>
        </p:nvPicPr>
        <p:blipFill>
          <a:blip r:embed="rId4">
            <a:alphaModFix/>
          </a:blip>
          <a:stretch>
            <a:fillRect/>
          </a:stretch>
        </p:blipFill>
        <p:spPr>
          <a:xfrm>
            <a:off x="3774975" y="2849200"/>
            <a:ext cx="4506424" cy="22531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NIDS (Passive)</a:t>
            </a:r>
            <a:endParaRPr/>
          </a:p>
        </p:txBody>
      </p:sp>
      <p:pic>
        <p:nvPicPr>
          <p:cNvPr id="220" name="Google Shape;220;p38"/>
          <p:cNvPicPr preferRelativeResize="0"/>
          <p:nvPr/>
        </p:nvPicPr>
        <p:blipFill>
          <a:blip r:embed="rId3">
            <a:alphaModFix/>
          </a:blip>
          <a:stretch>
            <a:fillRect/>
          </a:stretch>
        </p:blipFill>
        <p:spPr>
          <a:xfrm>
            <a:off x="1699375" y="1031450"/>
            <a:ext cx="5745251" cy="3080599"/>
          </a:xfrm>
          <a:prstGeom prst="rect">
            <a:avLst/>
          </a:prstGeom>
          <a:noFill/>
          <a:ln>
            <a:noFill/>
          </a:ln>
        </p:spPr>
      </p:pic>
      <p:sp>
        <p:nvSpPr>
          <p:cNvPr id="221" name="Google Shape;221;p38"/>
          <p:cNvSpPr txBox="1"/>
          <p:nvPr/>
        </p:nvSpPr>
        <p:spPr>
          <a:xfrm>
            <a:off x="311700" y="1881250"/>
            <a:ext cx="902700" cy="9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Physical Security</a:t>
            </a:r>
            <a:endParaRPr/>
          </a:p>
        </p:txBody>
      </p:sp>
      <p:sp>
        <p:nvSpPr>
          <p:cNvPr id="227" name="Google Shape;227;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Lighting</a:t>
            </a:r>
            <a:endParaRPr/>
          </a:p>
          <a:p>
            <a:pPr indent="-342900" lvl="0" marL="457200" rtl="0" algn="l">
              <a:spcBef>
                <a:spcPts val="0"/>
              </a:spcBef>
              <a:spcAft>
                <a:spcPts val="0"/>
              </a:spcAft>
              <a:buSzPts val="1800"/>
              <a:buChar char="●"/>
            </a:pPr>
            <a:r>
              <a:rPr lang="en"/>
              <a:t>Signs</a:t>
            </a:r>
            <a:endParaRPr/>
          </a:p>
          <a:p>
            <a:pPr indent="-342900" lvl="0" marL="457200" rtl="0" algn="l">
              <a:spcBef>
                <a:spcPts val="0"/>
              </a:spcBef>
              <a:spcAft>
                <a:spcPts val="0"/>
              </a:spcAft>
              <a:buSzPts val="1800"/>
              <a:buChar char="●"/>
            </a:pPr>
            <a:r>
              <a:rPr lang="en"/>
              <a:t>Fencing/gate/cage </a:t>
            </a:r>
            <a:endParaRPr/>
          </a:p>
          <a:p>
            <a:pPr indent="-342900" lvl="0" marL="457200" rtl="0" algn="l">
              <a:spcBef>
                <a:spcPts val="0"/>
              </a:spcBef>
              <a:spcAft>
                <a:spcPts val="0"/>
              </a:spcAft>
              <a:buSzPts val="1800"/>
              <a:buChar char="●"/>
            </a:pPr>
            <a:r>
              <a:rPr lang="en"/>
              <a:t>Security guards </a:t>
            </a:r>
            <a:endParaRPr/>
          </a:p>
          <a:p>
            <a:pPr indent="-342900" lvl="0" marL="457200" rtl="0" algn="l">
              <a:spcBef>
                <a:spcPts val="0"/>
              </a:spcBef>
              <a:spcAft>
                <a:spcPts val="0"/>
              </a:spcAft>
              <a:buSzPts val="1800"/>
              <a:buChar char="●"/>
            </a:pPr>
            <a:r>
              <a:rPr lang="en"/>
              <a:t>Alarms </a:t>
            </a:r>
            <a:endParaRPr/>
          </a:p>
          <a:p>
            <a:pPr indent="-342900" lvl="0" marL="457200" rtl="0" algn="l">
              <a:spcBef>
                <a:spcPts val="0"/>
              </a:spcBef>
              <a:spcAft>
                <a:spcPts val="0"/>
              </a:spcAft>
              <a:buSzPts val="1800"/>
              <a:buChar char="●"/>
            </a:pPr>
            <a:r>
              <a:rPr lang="en"/>
              <a:t>Secure cabinets/enclosures</a:t>
            </a:r>
            <a:endParaRPr/>
          </a:p>
          <a:p>
            <a:pPr indent="-342900" lvl="0" marL="457200" rtl="0" algn="l">
              <a:spcBef>
                <a:spcPts val="0"/>
              </a:spcBef>
              <a:spcAft>
                <a:spcPts val="0"/>
              </a:spcAft>
              <a:buSzPts val="1800"/>
              <a:buChar char="●"/>
            </a:pPr>
            <a:r>
              <a:rPr lang="en"/>
              <a:t>CCTV </a:t>
            </a:r>
            <a:endParaRPr/>
          </a:p>
        </p:txBody>
      </p:sp>
      <p:pic>
        <p:nvPicPr>
          <p:cNvPr id="228" name="Google Shape;228;p39"/>
          <p:cNvPicPr preferRelativeResize="0"/>
          <p:nvPr/>
        </p:nvPicPr>
        <p:blipFill>
          <a:blip r:embed="rId3">
            <a:alphaModFix/>
          </a:blip>
          <a:stretch>
            <a:fillRect/>
          </a:stretch>
        </p:blipFill>
        <p:spPr>
          <a:xfrm>
            <a:off x="4666800" y="1109975"/>
            <a:ext cx="3805724" cy="21407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Security</a:t>
            </a:r>
            <a:endParaRPr/>
          </a:p>
        </p:txBody>
      </p:sp>
      <p:sp>
        <p:nvSpPr>
          <p:cNvPr id="234" name="Google Shape;234;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Proper error handling</a:t>
            </a:r>
            <a:endParaRPr/>
          </a:p>
          <a:p>
            <a:pPr indent="-342900" lvl="0" marL="457200" rtl="0" algn="l">
              <a:spcBef>
                <a:spcPts val="0"/>
              </a:spcBef>
              <a:spcAft>
                <a:spcPts val="0"/>
              </a:spcAft>
              <a:buSzPts val="1800"/>
              <a:buChar char="●"/>
            </a:pPr>
            <a:r>
              <a:rPr lang="en"/>
              <a:t>Proper input validation</a:t>
            </a:r>
            <a:endParaRPr/>
          </a:p>
          <a:p>
            <a:pPr indent="-342900" lvl="0" marL="457200" rtl="0" algn="l">
              <a:spcBef>
                <a:spcPts val="0"/>
              </a:spcBef>
              <a:spcAft>
                <a:spcPts val="0"/>
              </a:spcAft>
              <a:buSzPts val="1800"/>
              <a:buChar char="●"/>
            </a:pPr>
            <a:r>
              <a:rPr lang="en"/>
              <a:t>Stress testing</a:t>
            </a:r>
            <a:endParaRPr/>
          </a:p>
          <a:p>
            <a:pPr indent="-342900" lvl="0" marL="457200" rtl="0" algn="l">
              <a:spcBef>
                <a:spcPts val="0"/>
              </a:spcBef>
              <a:spcAft>
                <a:spcPts val="0"/>
              </a:spcAft>
              <a:buSzPts val="1800"/>
              <a:buChar char="●"/>
            </a:pPr>
            <a:r>
              <a:rPr lang="en"/>
              <a:t>Version control and change management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35" name="Google Shape;235;p40"/>
          <p:cNvPicPr preferRelativeResize="0"/>
          <p:nvPr/>
        </p:nvPicPr>
        <p:blipFill>
          <a:blip r:embed="rId3">
            <a:alphaModFix/>
          </a:blip>
          <a:stretch>
            <a:fillRect/>
          </a:stretch>
        </p:blipFill>
        <p:spPr>
          <a:xfrm>
            <a:off x="6069825" y="273650"/>
            <a:ext cx="2587250" cy="2363250"/>
          </a:xfrm>
          <a:prstGeom prst="rect">
            <a:avLst/>
          </a:prstGeom>
          <a:noFill/>
          <a:ln>
            <a:noFill/>
          </a:ln>
        </p:spPr>
      </p:pic>
      <p:pic>
        <p:nvPicPr>
          <p:cNvPr id="236" name="Google Shape;236;p40"/>
          <p:cNvPicPr preferRelativeResize="0"/>
          <p:nvPr/>
        </p:nvPicPr>
        <p:blipFill>
          <a:blip r:embed="rId4">
            <a:alphaModFix/>
          </a:blip>
          <a:stretch>
            <a:fillRect/>
          </a:stretch>
        </p:blipFill>
        <p:spPr>
          <a:xfrm>
            <a:off x="1636250" y="2922075"/>
            <a:ext cx="3991626" cy="1995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pic>
        <p:nvPicPr>
          <p:cNvPr id="241" name="Google Shape;241;p41"/>
          <p:cNvPicPr preferRelativeResize="0"/>
          <p:nvPr/>
        </p:nvPicPr>
        <p:blipFill rotWithShape="1">
          <a:blip r:embed="rId3">
            <a:alphaModFix/>
          </a:blip>
          <a:srcRect b="18874" l="0" r="0" t="18874"/>
          <a:stretch/>
        </p:blipFill>
        <p:spPr>
          <a:xfrm>
            <a:off x="25" y="11280"/>
            <a:ext cx="9143982" cy="3201930"/>
          </a:xfrm>
          <a:prstGeom prst="flowChartDocument">
            <a:avLst/>
          </a:prstGeom>
          <a:noFill/>
          <a:ln>
            <a:noFill/>
          </a:ln>
        </p:spPr>
      </p:pic>
      <p:sp>
        <p:nvSpPr>
          <p:cNvPr id="242" name="Google Shape;242;p41"/>
          <p:cNvSpPr txBox="1"/>
          <p:nvPr>
            <p:ph type="ctrTitle"/>
          </p:nvPr>
        </p:nvSpPr>
        <p:spPr>
          <a:xfrm>
            <a:off x="311700" y="3537800"/>
            <a:ext cx="8097600" cy="10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 and CyberSecurity Trends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Trends (kinda in order of hype)</a:t>
            </a:r>
            <a:endParaRPr/>
          </a:p>
        </p:txBody>
      </p:sp>
      <p:sp>
        <p:nvSpPr>
          <p:cNvPr id="248" name="Google Shape;248;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Block chain</a:t>
            </a:r>
            <a:endParaRPr/>
          </a:p>
          <a:p>
            <a:pPr indent="-342900" lvl="0" marL="457200" rtl="0" algn="l">
              <a:spcBef>
                <a:spcPts val="0"/>
              </a:spcBef>
              <a:spcAft>
                <a:spcPts val="0"/>
              </a:spcAft>
              <a:buSzPts val="1800"/>
              <a:buChar char="●"/>
            </a:pPr>
            <a:r>
              <a:rPr lang="en"/>
              <a:t>Artificial Intelligence </a:t>
            </a:r>
            <a:endParaRPr/>
          </a:p>
          <a:p>
            <a:pPr indent="-342900" lvl="0" marL="457200" rtl="0" algn="l">
              <a:spcBef>
                <a:spcPts val="0"/>
              </a:spcBef>
              <a:spcAft>
                <a:spcPts val="0"/>
              </a:spcAft>
              <a:buSzPts val="1800"/>
              <a:buChar char="●"/>
            </a:pPr>
            <a:r>
              <a:rPr lang="en"/>
              <a:t>Machine Learning</a:t>
            </a:r>
            <a:endParaRPr/>
          </a:p>
          <a:p>
            <a:pPr indent="-342900" lvl="0" marL="457200" rtl="0" algn="l">
              <a:spcBef>
                <a:spcPts val="0"/>
              </a:spcBef>
              <a:spcAft>
                <a:spcPts val="0"/>
              </a:spcAft>
              <a:buSzPts val="1800"/>
              <a:buChar char="●"/>
            </a:pPr>
            <a:r>
              <a:rPr lang="en"/>
              <a:t>Internet of Things (IoT)</a:t>
            </a:r>
            <a:endParaRPr/>
          </a:p>
          <a:p>
            <a:pPr indent="-342900" lvl="0" marL="457200" rtl="0" algn="l">
              <a:spcBef>
                <a:spcPts val="0"/>
              </a:spcBef>
              <a:spcAft>
                <a:spcPts val="0"/>
              </a:spcAft>
              <a:buSzPts val="1800"/>
              <a:buChar char="●"/>
            </a:pPr>
            <a:r>
              <a:rPr lang="en"/>
              <a:t>Bring Your Own Device (BYOD)</a:t>
            </a:r>
            <a:endParaRPr/>
          </a:p>
          <a:p>
            <a:pPr indent="-342900" lvl="0" marL="457200" rtl="0" algn="l">
              <a:spcBef>
                <a:spcPts val="0"/>
              </a:spcBef>
              <a:spcAft>
                <a:spcPts val="0"/>
              </a:spcAft>
              <a:buSzPts val="1800"/>
              <a:buChar char="●"/>
            </a:pPr>
            <a:r>
              <a:rPr lang="en"/>
              <a:t>Cloud</a:t>
            </a:r>
            <a:endParaRPr/>
          </a:p>
          <a:p>
            <a:pPr indent="-342900" lvl="0" marL="457200" rtl="0" algn="l">
              <a:spcBef>
                <a:spcPts val="0"/>
              </a:spcBef>
              <a:spcAft>
                <a:spcPts val="0"/>
              </a:spcAft>
              <a:buSzPts val="1800"/>
              <a:buChar char="●"/>
            </a:pPr>
            <a:r>
              <a:rPr lang="en"/>
              <a:t>Zero Trust Network</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 Chain</a:t>
            </a:r>
            <a:endParaRPr/>
          </a:p>
        </p:txBody>
      </p:sp>
      <p:sp>
        <p:nvSpPr>
          <p:cNvPr id="254" name="Google Shape;254;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the CIA triad? </a:t>
            </a:r>
            <a:endParaRPr/>
          </a:p>
          <a:p>
            <a:pPr indent="0" lvl="0" marL="0" rtl="0" algn="l">
              <a:spcBef>
                <a:spcPts val="1600"/>
              </a:spcBef>
              <a:spcAft>
                <a:spcPts val="0"/>
              </a:spcAft>
              <a:buNone/>
            </a:pPr>
            <a:r>
              <a:rPr lang="en"/>
              <a:t>Blockchain only cares about integrity. It is a network where transactions (records) are put on a public ledger that all members of the network must agree to. </a:t>
            </a:r>
            <a:endParaRPr/>
          </a:p>
          <a:p>
            <a:pPr indent="0" lvl="0" marL="0" rtl="0" algn="l">
              <a:spcBef>
                <a:spcPts val="1600"/>
              </a:spcBef>
              <a:spcAft>
                <a:spcPts val="0"/>
              </a:spcAft>
              <a:buNone/>
            </a:pPr>
            <a:r>
              <a:rPr lang="en"/>
              <a:t>It is a zero trust </a:t>
            </a:r>
            <a:r>
              <a:rPr lang="en"/>
              <a:t>environment</a:t>
            </a:r>
            <a:r>
              <a:rPr lang="en"/>
              <a:t>. It is slow.</a:t>
            </a:r>
            <a:endParaRPr/>
          </a:p>
          <a:p>
            <a:pPr indent="0" lvl="0" marL="0" rtl="0" algn="l">
              <a:spcBef>
                <a:spcPts val="1600"/>
              </a:spcBef>
              <a:spcAft>
                <a:spcPts val="0"/>
              </a:spcAft>
              <a:buNone/>
            </a:pPr>
            <a:r>
              <a:rPr lang="en"/>
              <a:t>It is not magic. It is not the solution to everything. </a:t>
            </a:r>
            <a:endParaRPr/>
          </a:p>
          <a:p>
            <a:pPr indent="0" lvl="0" marL="0" rtl="0" algn="l">
              <a:spcBef>
                <a:spcPts val="1600"/>
              </a:spcBef>
              <a:spcAft>
                <a:spcPts val="1600"/>
              </a:spcAft>
              <a:buNone/>
            </a:pPr>
            <a:r>
              <a:rPr lang="en"/>
              <a:t>But it is pretty neat.</a:t>
            </a:r>
            <a:endParaRPr/>
          </a:p>
        </p:txBody>
      </p:sp>
      <p:pic>
        <p:nvPicPr>
          <p:cNvPr descr="Image result for block chain" id="255" name="Google Shape;255;p43"/>
          <p:cNvPicPr preferRelativeResize="0"/>
          <p:nvPr/>
        </p:nvPicPr>
        <p:blipFill>
          <a:blip r:embed="rId3">
            <a:alphaModFix/>
          </a:blip>
          <a:stretch>
            <a:fillRect/>
          </a:stretch>
        </p:blipFill>
        <p:spPr>
          <a:xfrm>
            <a:off x="5502850" y="2874450"/>
            <a:ext cx="3641149" cy="2269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Disclaimer</a:t>
            </a:r>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students...so yeah.</a:t>
            </a:r>
            <a:endParaRPr/>
          </a:p>
          <a:p>
            <a:pPr indent="0" lvl="0" marL="0" rtl="0" algn="l">
              <a:spcBef>
                <a:spcPts val="1600"/>
              </a:spcBef>
              <a:spcAft>
                <a:spcPts val="1600"/>
              </a:spcAft>
              <a:buNone/>
            </a:pPr>
            <a:r>
              <a:rPr lang="en"/>
              <a:t>Fact check us all you want! =)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Artificial</a:t>
            </a:r>
            <a:r>
              <a:rPr lang="en"/>
              <a:t> Intelligence </a:t>
            </a:r>
            <a:endParaRPr/>
          </a:p>
        </p:txBody>
      </p:sp>
      <p:sp>
        <p:nvSpPr>
          <p:cNvPr id="261" name="Google Shape;261;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is a broad term, basically anytime a computer is tasked to make a choice, or evaluation.</a:t>
            </a:r>
            <a:endParaRPr/>
          </a:p>
          <a:p>
            <a:pPr indent="0" lvl="0" marL="0" rtl="0" algn="l">
              <a:spcBef>
                <a:spcPts val="1600"/>
              </a:spcBef>
              <a:spcAft>
                <a:spcPts val="0"/>
              </a:spcAft>
              <a:buNone/>
            </a:pPr>
            <a:r>
              <a:rPr lang="en"/>
              <a:t>Computers </a:t>
            </a:r>
            <a:r>
              <a:rPr lang="en"/>
              <a:t>don't</a:t>
            </a:r>
            <a:r>
              <a:rPr lang="en"/>
              <a:t> have to be perfect, all they need to be is better than people.</a:t>
            </a:r>
            <a:endParaRPr/>
          </a:p>
          <a:p>
            <a:pPr indent="0" lvl="0" marL="0" rtl="0" algn="l">
              <a:spcBef>
                <a:spcPts val="1600"/>
              </a:spcBef>
              <a:spcAft>
                <a:spcPts val="1600"/>
              </a:spcAft>
              <a:buNone/>
            </a:pPr>
            <a:r>
              <a:t/>
            </a:r>
            <a:endParaRPr/>
          </a:p>
        </p:txBody>
      </p:sp>
      <p:pic>
        <p:nvPicPr>
          <p:cNvPr descr="Image result for ai" id="262" name="Google Shape;262;p44"/>
          <p:cNvPicPr preferRelativeResize="0"/>
          <p:nvPr/>
        </p:nvPicPr>
        <p:blipFill>
          <a:blip r:embed="rId3">
            <a:alphaModFix/>
          </a:blip>
          <a:stretch>
            <a:fillRect/>
          </a:stretch>
        </p:blipFill>
        <p:spPr>
          <a:xfrm>
            <a:off x="4394025" y="2634575"/>
            <a:ext cx="4226625" cy="2376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268" name="Google Shape;268;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good AI is really hard. </a:t>
            </a:r>
            <a:endParaRPr/>
          </a:p>
          <a:p>
            <a:pPr indent="0" lvl="0" marL="0" rtl="0" algn="l">
              <a:spcBef>
                <a:spcPts val="1600"/>
              </a:spcBef>
              <a:spcAft>
                <a:spcPts val="0"/>
              </a:spcAft>
              <a:buNone/>
            </a:pPr>
            <a:r>
              <a:rPr lang="en"/>
              <a:t>Really hard. </a:t>
            </a:r>
            <a:endParaRPr/>
          </a:p>
          <a:p>
            <a:pPr indent="0" lvl="0" marL="0" rtl="0" algn="l">
              <a:spcBef>
                <a:spcPts val="1600"/>
              </a:spcBef>
              <a:spcAft>
                <a:spcPts val="0"/>
              </a:spcAft>
              <a:buNone/>
            </a:pPr>
            <a:r>
              <a:rPr lang="en"/>
              <a:t>So why not just have machines to it themselves? </a:t>
            </a:r>
            <a:endParaRPr/>
          </a:p>
          <a:p>
            <a:pPr indent="0" lvl="0" marL="0" rtl="0" algn="l">
              <a:spcBef>
                <a:spcPts val="1600"/>
              </a:spcBef>
              <a:spcAft>
                <a:spcPts val="0"/>
              </a:spcAft>
              <a:buNone/>
            </a:pPr>
            <a:r>
              <a:rPr lang="en"/>
              <a:t>How Machines Learn - </a:t>
            </a:r>
            <a:r>
              <a:rPr lang="en" u="sng">
                <a:solidFill>
                  <a:schemeClr val="hlink"/>
                </a:solidFill>
                <a:hlinkClick r:id="rId3"/>
              </a:rPr>
              <a:t>https://www.youtube.com/watch?v=R9OHn5ZF4Uo</a:t>
            </a:r>
            <a:endParaRPr/>
          </a:p>
          <a:p>
            <a:pPr indent="0" lvl="0" marL="0" rtl="0" algn="l">
              <a:spcBef>
                <a:spcPts val="1600"/>
              </a:spcBef>
              <a:spcAft>
                <a:spcPts val="1600"/>
              </a:spcAft>
              <a:buNone/>
            </a:pPr>
            <a:r>
              <a:rPr lang="en"/>
              <a:t>TL;DR you have Builder bots, and Tester bots. (This is why we need so much data).</a:t>
            </a:r>
            <a:endParaRPr/>
          </a:p>
        </p:txBody>
      </p:sp>
      <p:pic>
        <p:nvPicPr>
          <p:cNvPr descr="Image result for machine learning" id="269" name="Google Shape;269;p45"/>
          <p:cNvPicPr preferRelativeResize="0"/>
          <p:nvPr/>
        </p:nvPicPr>
        <p:blipFill>
          <a:blip r:embed="rId4">
            <a:alphaModFix/>
          </a:blip>
          <a:stretch>
            <a:fillRect/>
          </a:stretch>
        </p:blipFill>
        <p:spPr>
          <a:xfrm>
            <a:off x="5668499" y="235025"/>
            <a:ext cx="2737874" cy="1934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Internet of Things</a:t>
            </a:r>
            <a:endParaRPr/>
          </a:p>
        </p:txBody>
      </p:sp>
      <p:sp>
        <p:nvSpPr>
          <p:cNvPr id="275" name="Google Shape;275;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Internet of Things, commonly abbreviated as IoT, refers to the connection of devices (other than typical fare such as computers and smartphones) to the Internet.</a:t>
            </a:r>
            <a:endParaRPr/>
          </a:p>
          <a:p>
            <a:pPr indent="0" lvl="0" marL="0" rtl="0" algn="l">
              <a:spcBef>
                <a:spcPts val="1600"/>
              </a:spcBef>
              <a:spcAft>
                <a:spcPts val="0"/>
              </a:spcAft>
              <a:buNone/>
            </a:pPr>
            <a:r>
              <a:rPr lang="en"/>
              <a:t>Why do we care?</a:t>
            </a:r>
            <a:endParaRPr/>
          </a:p>
          <a:p>
            <a:pPr indent="-342900" lvl="0" marL="457200" rtl="0" algn="l">
              <a:spcBef>
                <a:spcPts val="1600"/>
              </a:spcBef>
              <a:spcAft>
                <a:spcPts val="0"/>
              </a:spcAft>
              <a:buSzPts val="1800"/>
              <a:buChar char="-"/>
            </a:pPr>
            <a:r>
              <a:rPr lang="en"/>
              <a:t>Built as cheaply as possible.</a:t>
            </a:r>
            <a:endParaRPr/>
          </a:p>
          <a:p>
            <a:pPr indent="-342900" lvl="0" marL="457200" rtl="0" algn="l">
              <a:spcBef>
                <a:spcPts val="0"/>
              </a:spcBef>
              <a:spcAft>
                <a:spcPts val="0"/>
              </a:spcAft>
              <a:buSzPts val="1800"/>
              <a:buChar char="-"/>
            </a:pPr>
            <a:r>
              <a:rPr lang="en"/>
              <a:t>Are everywhere.</a:t>
            </a:r>
            <a:endParaRPr/>
          </a:p>
        </p:txBody>
      </p:sp>
      <p:pic>
        <p:nvPicPr>
          <p:cNvPr descr="Image result for IOT" id="276" name="Google Shape;276;p46"/>
          <p:cNvPicPr preferRelativeResize="0"/>
          <p:nvPr/>
        </p:nvPicPr>
        <p:blipFill>
          <a:blip r:embed="rId3">
            <a:alphaModFix/>
          </a:blip>
          <a:stretch>
            <a:fillRect/>
          </a:stretch>
        </p:blipFill>
        <p:spPr>
          <a:xfrm>
            <a:off x="5055850" y="2200100"/>
            <a:ext cx="3175000" cy="260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Bring Your Own Device (BYOD)	</a:t>
            </a:r>
            <a:endParaRPr/>
          </a:p>
        </p:txBody>
      </p:sp>
      <p:sp>
        <p:nvSpPr>
          <p:cNvPr id="282" name="Google Shape;282;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Most </a:t>
            </a:r>
            <a:r>
              <a:rPr lang="en"/>
              <a:t>businesses</a:t>
            </a:r>
            <a:r>
              <a:rPr lang="en"/>
              <a:t> nowadays allow employees to connect their own devices to the networks</a:t>
            </a:r>
            <a:endParaRPr/>
          </a:p>
          <a:p>
            <a:pPr indent="-342900" lvl="0" marL="457200" rtl="0" algn="l">
              <a:spcBef>
                <a:spcPts val="0"/>
              </a:spcBef>
              <a:spcAft>
                <a:spcPts val="0"/>
              </a:spcAft>
              <a:buSzPts val="1800"/>
              <a:buChar char="●"/>
            </a:pPr>
            <a:r>
              <a:rPr lang="en"/>
              <a:t>Privacy vs security </a:t>
            </a:r>
            <a:endParaRPr/>
          </a:p>
          <a:p>
            <a:pPr indent="-342900" lvl="0" marL="457200" rtl="0" algn="l">
              <a:spcBef>
                <a:spcPts val="0"/>
              </a:spcBef>
              <a:spcAft>
                <a:spcPts val="0"/>
              </a:spcAft>
              <a:buSzPts val="1800"/>
              <a:buChar char="-"/>
            </a:pPr>
            <a:r>
              <a:rPr lang="en"/>
              <a:t>Most employees do not want their every move on their personal devices to be monitored</a:t>
            </a:r>
            <a:endParaRPr/>
          </a:p>
          <a:p>
            <a:pPr indent="-342900" lvl="0" marL="457200" rtl="0" algn="l">
              <a:spcBef>
                <a:spcPts val="0"/>
              </a:spcBef>
              <a:spcAft>
                <a:spcPts val="0"/>
              </a:spcAft>
              <a:buSzPts val="1800"/>
              <a:buChar char="-"/>
            </a:pPr>
            <a:r>
              <a:rPr lang="en"/>
              <a:t>However, it is harder to secure something if you cannot fully monitor it </a:t>
            </a:r>
            <a:endParaRPr/>
          </a:p>
          <a:p>
            <a:pPr indent="0" lvl="0" marL="0" rtl="0" algn="l">
              <a:spcBef>
                <a:spcPts val="1600"/>
              </a:spcBef>
              <a:spcAft>
                <a:spcPts val="1600"/>
              </a:spcAft>
              <a:buNone/>
            </a:pPr>
            <a:r>
              <a:t/>
            </a:r>
            <a:endParaRPr/>
          </a:p>
        </p:txBody>
      </p:sp>
      <p:pic>
        <p:nvPicPr>
          <p:cNvPr descr="Image result for BYOD" id="283" name="Google Shape;283;p47"/>
          <p:cNvPicPr preferRelativeResize="0"/>
          <p:nvPr/>
        </p:nvPicPr>
        <p:blipFill>
          <a:blip r:embed="rId3">
            <a:alphaModFix/>
          </a:blip>
          <a:stretch>
            <a:fillRect/>
          </a:stretch>
        </p:blipFill>
        <p:spPr>
          <a:xfrm>
            <a:off x="4888000" y="3304700"/>
            <a:ext cx="4199250" cy="1838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a:t>
            </a:r>
            <a:endParaRPr/>
          </a:p>
        </p:txBody>
      </p:sp>
      <p:sp>
        <p:nvSpPr>
          <p:cNvPr id="289" name="Google Shape;289;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 went from:</a:t>
            </a:r>
            <a:endParaRPr/>
          </a:p>
          <a:p>
            <a:pPr indent="0" lvl="0" marL="0" rtl="0" algn="l">
              <a:spcBef>
                <a:spcPts val="1600"/>
              </a:spcBef>
              <a:spcAft>
                <a:spcPts val="0"/>
              </a:spcAft>
              <a:buNone/>
            </a:pPr>
            <a:r>
              <a:rPr lang="en"/>
              <a:t>Pets - Your own personal machine.</a:t>
            </a:r>
            <a:endParaRPr/>
          </a:p>
          <a:p>
            <a:pPr indent="0" lvl="0" marL="0" rtl="0" algn="l">
              <a:spcBef>
                <a:spcPts val="1600"/>
              </a:spcBef>
              <a:spcAft>
                <a:spcPts val="0"/>
              </a:spcAft>
              <a:buNone/>
            </a:pPr>
            <a:r>
              <a:rPr lang="en"/>
              <a:t>Cattle - Mostly </a:t>
            </a:r>
            <a:r>
              <a:rPr lang="en"/>
              <a:t>reproducible</a:t>
            </a:r>
            <a:r>
              <a:rPr lang="en"/>
              <a:t> </a:t>
            </a:r>
            <a:r>
              <a:rPr lang="en"/>
              <a:t>environments, often in the cloud.</a:t>
            </a:r>
            <a:endParaRPr/>
          </a:p>
          <a:p>
            <a:pPr indent="0" lvl="0" marL="0" rtl="0" algn="l">
              <a:spcBef>
                <a:spcPts val="1600"/>
              </a:spcBef>
              <a:spcAft>
                <a:spcPts val="0"/>
              </a:spcAft>
              <a:buNone/>
            </a:pPr>
            <a:r>
              <a:rPr lang="en"/>
              <a:t>Cells - Very small servers that exist for as short as needed.</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https://www.slideshare.net/shivamaan/pets-cattle-rabbits-and-microbes</a:t>
            </a:r>
            <a:endParaRPr/>
          </a:p>
        </p:txBody>
      </p:sp>
      <p:pic>
        <p:nvPicPr>
          <p:cNvPr descr="Image result for cloud" id="290" name="Google Shape;290;p48"/>
          <p:cNvPicPr preferRelativeResize="0"/>
          <p:nvPr/>
        </p:nvPicPr>
        <p:blipFill>
          <a:blip r:embed="rId3">
            <a:alphaModFix/>
          </a:blip>
          <a:stretch>
            <a:fillRect/>
          </a:stretch>
        </p:blipFill>
        <p:spPr>
          <a:xfrm>
            <a:off x="6398825" y="116525"/>
            <a:ext cx="2143125" cy="2143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Zero Trust Networks / Software Defined </a:t>
            </a:r>
            <a:r>
              <a:rPr lang="en"/>
              <a:t>Perimeter</a:t>
            </a:r>
            <a:endParaRPr/>
          </a:p>
        </p:txBody>
      </p:sp>
      <p:sp>
        <p:nvSpPr>
          <p:cNvPr id="296" name="Google Shape;296;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Network security model</a:t>
            </a:r>
            <a:endParaRPr/>
          </a:p>
          <a:p>
            <a:pPr indent="-342900" lvl="0" marL="457200" rtl="0" algn="l">
              <a:spcBef>
                <a:spcPts val="0"/>
              </a:spcBef>
              <a:spcAft>
                <a:spcPts val="0"/>
              </a:spcAft>
              <a:buSzPts val="1800"/>
              <a:buChar char="-"/>
            </a:pPr>
            <a:r>
              <a:rPr lang="en"/>
              <a:t>Strict policies</a:t>
            </a:r>
            <a:endParaRPr/>
          </a:p>
          <a:p>
            <a:pPr indent="-342900" lvl="0" marL="457200" rtl="0" algn="l">
              <a:spcBef>
                <a:spcPts val="0"/>
              </a:spcBef>
              <a:spcAft>
                <a:spcPts val="0"/>
              </a:spcAft>
              <a:buSzPts val="1800"/>
              <a:buChar char="-"/>
            </a:pPr>
            <a:r>
              <a:rPr lang="en"/>
              <a:t>No traffic is trusted</a:t>
            </a:r>
            <a:endParaRPr/>
          </a:p>
          <a:p>
            <a:pPr indent="-342900" lvl="0" marL="457200" rtl="0" algn="l">
              <a:spcBef>
                <a:spcPts val="0"/>
              </a:spcBef>
              <a:spcAft>
                <a:spcPts val="0"/>
              </a:spcAft>
              <a:buSzPts val="1800"/>
              <a:buChar char="-"/>
            </a:pPr>
            <a:r>
              <a:rPr lang="en"/>
              <a:t>Minimum needed </a:t>
            </a:r>
            <a:r>
              <a:rPr lang="en"/>
              <a:t>permissions</a:t>
            </a:r>
            <a:endParaRPr/>
          </a:p>
          <a:p>
            <a:pPr indent="-342900" lvl="0" marL="457200" rtl="0" algn="l">
              <a:spcBef>
                <a:spcPts val="0"/>
              </a:spcBef>
              <a:spcAft>
                <a:spcPts val="0"/>
              </a:spcAft>
              <a:buSzPts val="1800"/>
              <a:buChar char="-"/>
            </a:pPr>
            <a:r>
              <a:rPr lang="en"/>
              <a:t>Why? </a:t>
            </a:r>
            <a:r>
              <a:rPr lang="en"/>
              <a:t> </a:t>
            </a:r>
            <a:endParaRPr/>
          </a:p>
        </p:txBody>
      </p:sp>
      <p:pic>
        <p:nvPicPr>
          <p:cNvPr descr="Image result for zero trust networks" id="297" name="Google Shape;297;p49"/>
          <p:cNvPicPr preferRelativeResize="0"/>
          <p:nvPr/>
        </p:nvPicPr>
        <p:blipFill>
          <a:blip r:embed="rId3">
            <a:alphaModFix/>
          </a:blip>
          <a:stretch>
            <a:fillRect/>
          </a:stretch>
        </p:blipFill>
        <p:spPr>
          <a:xfrm>
            <a:off x="3999275" y="2617550"/>
            <a:ext cx="4833024" cy="2525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50"/>
          <p:cNvSpPr txBox="1"/>
          <p:nvPr>
            <p:ph type="title"/>
          </p:nvPr>
        </p:nvSpPr>
        <p:spPr>
          <a:xfrm>
            <a:off x="311700" y="72275"/>
            <a:ext cx="8520600" cy="94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CCDC Team Selection</a:t>
            </a:r>
            <a:endParaRPr u="sng"/>
          </a:p>
          <a:p>
            <a:pPr indent="0" lvl="0" marL="0" rtl="0" algn="ctr">
              <a:spcBef>
                <a:spcPts val="0"/>
              </a:spcBef>
              <a:spcAft>
                <a:spcPts val="0"/>
              </a:spcAft>
              <a:buNone/>
            </a:pPr>
            <a:r>
              <a:rPr lang="en" sz="1800"/>
              <a:t>Join the Geek Side</a:t>
            </a:r>
            <a:endParaRPr sz="1800"/>
          </a:p>
        </p:txBody>
      </p:sp>
      <p:sp>
        <p:nvSpPr>
          <p:cNvPr id="303" name="Google Shape;303;p50"/>
          <p:cNvSpPr txBox="1"/>
          <p:nvPr>
            <p:ph idx="1" type="body"/>
          </p:nvPr>
        </p:nvSpPr>
        <p:spPr>
          <a:xfrm>
            <a:off x="311700" y="819100"/>
            <a:ext cx="8832300" cy="4324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What We Look For:</a:t>
            </a:r>
            <a:endParaRPr b="1"/>
          </a:p>
          <a:p>
            <a:pPr indent="-342900" lvl="0" marL="457200" rtl="0" algn="l">
              <a:spcBef>
                <a:spcPts val="0"/>
              </a:spcBef>
              <a:spcAft>
                <a:spcPts val="0"/>
              </a:spcAft>
              <a:buSzPts val="1800"/>
              <a:buChar char="●"/>
            </a:pPr>
            <a:r>
              <a:rPr lang="en"/>
              <a:t>Communication &amp; Collaboration</a:t>
            </a:r>
            <a:endParaRPr/>
          </a:p>
          <a:p>
            <a:pPr indent="-342900" lvl="0" marL="457200" rtl="0" algn="l">
              <a:spcBef>
                <a:spcPts val="0"/>
              </a:spcBef>
              <a:spcAft>
                <a:spcPts val="0"/>
              </a:spcAft>
              <a:buSzPts val="1800"/>
              <a:buChar char="●"/>
            </a:pPr>
            <a:r>
              <a:rPr lang="en"/>
              <a:t>Strong Work Ethic</a:t>
            </a:r>
            <a:endParaRPr/>
          </a:p>
          <a:p>
            <a:pPr indent="-342900" lvl="0" marL="457200" rtl="0" algn="l">
              <a:spcBef>
                <a:spcPts val="0"/>
              </a:spcBef>
              <a:spcAft>
                <a:spcPts val="0"/>
              </a:spcAft>
              <a:buSzPts val="1800"/>
              <a:buChar char="●"/>
            </a:pPr>
            <a:r>
              <a:rPr lang="en"/>
              <a:t>Writing Skills</a:t>
            </a:r>
            <a:endParaRPr/>
          </a:p>
          <a:p>
            <a:pPr indent="-342900" lvl="0" marL="457200" rtl="0" algn="l">
              <a:spcBef>
                <a:spcPts val="0"/>
              </a:spcBef>
              <a:spcAft>
                <a:spcPts val="0"/>
              </a:spcAft>
              <a:buSzPts val="1800"/>
              <a:buChar char="●"/>
            </a:pPr>
            <a:r>
              <a:rPr lang="en"/>
              <a:t>Personal Integrity</a:t>
            </a:r>
            <a:endParaRPr/>
          </a:p>
          <a:p>
            <a:pPr indent="-342900" lvl="0" marL="457200" rtl="0" algn="l">
              <a:spcBef>
                <a:spcPts val="0"/>
              </a:spcBef>
              <a:spcAft>
                <a:spcPts val="0"/>
              </a:spcAft>
              <a:buSzPts val="1800"/>
              <a:buChar char="●"/>
            </a:pPr>
            <a:r>
              <a:rPr lang="en"/>
              <a:t>Prior </a:t>
            </a:r>
            <a:r>
              <a:rPr b="1" lang="en"/>
              <a:t>cyber defense experience</a:t>
            </a:r>
            <a:r>
              <a:rPr lang="en"/>
              <a:t> is a bonus, but </a:t>
            </a:r>
            <a:r>
              <a:rPr b="1" lang="en"/>
              <a:t>not required</a:t>
            </a:r>
            <a:endParaRPr b="1"/>
          </a:p>
          <a:p>
            <a:pPr indent="0" lvl="0" marL="0" rtl="0" algn="l">
              <a:spcBef>
                <a:spcPts val="0"/>
              </a:spcBef>
              <a:spcAft>
                <a:spcPts val="0"/>
              </a:spcAft>
              <a:buNone/>
            </a:pPr>
            <a:r>
              <a:rPr b="1" lang="en"/>
              <a:t>How Do I Join?</a:t>
            </a:r>
            <a:endParaRPr b="1"/>
          </a:p>
          <a:p>
            <a:pPr indent="0" lvl="0" marL="0" rtl="0" algn="l">
              <a:spcBef>
                <a:spcPts val="0"/>
              </a:spcBef>
              <a:spcAft>
                <a:spcPts val="0"/>
              </a:spcAft>
              <a:buNone/>
            </a:pPr>
            <a:r>
              <a:rPr lang="en" u="sng"/>
              <a:t>Phase 1</a:t>
            </a:r>
            <a:r>
              <a:rPr lang="en"/>
              <a:t>: Apply! Send your resume and a writing sample to </a:t>
            </a:r>
            <a:r>
              <a:rPr lang="en" u="sng">
                <a:solidFill>
                  <a:schemeClr val="hlink"/>
                </a:solidFill>
                <a:hlinkClick r:id="rId3"/>
              </a:rPr>
              <a:t>mlim@albany.edu</a:t>
            </a:r>
            <a:endParaRPr/>
          </a:p>
          <a:p>
            <a:pPr indent="-342900" lvl="0" marL="457200" rtl="0" algn="l">
              <a:spcBef>
                <a:spcPts val="1600"/>
              </a:spcBef>
              <a:spcAft>
                <a:spcPts val="0"/>
              </a:spcAft>
              <a:buSzPts val="1800"/>
              <a:buChar char="●"/>
            </a:pPr>
            <a:r>
              <a:rPr lang="en"/>
              <a:t>You can use something you’ve already written for the writing sample</a:t>
            </a:r>
            <a:endParaRPr/>
          </a:p>
          <a:p>
            <a:pPr indent="0" lvl="0" marL="0" rtl="0" algn="l">
              <a:spcBef>
                <a:spcPts val="1600"/>
              </a:spcBef>
              <a:spcAft>
                <a:spcPts val="0"/>
              </a:spcAft>
              <a:buNone/>
            </a:pPr>
            <a:r>
              <a:rPr lang="en" u="sng"/>
              <a:t>Phase 2</a:t>
            </a:r>
            <a:r>
              <a:rPr lang="en"/>
              <a:t>: Interview with Team Captain (I won’t polygraph you, pinkie promise.)</a:t>
            </a:r>
            <a:endParaRPr/>
          </a:p>
          <a:p>
            <a:pPr indent="0" lvl="0" marL="0" rtl="0" algn="l">
              <a:spcBef>
                <a:spcPts val="1600"/>
              </a:spcBef>
              <a:spcAft>
                <a:spcPts val="0"/>
              </a:spcAft>
              <a:buNone/>
            </a:pPr>
            <a:r>
              <a:rPr lang="en" u="sng"/>
              <a:t>Phase 3</a:t>
            </a:r>
            <a:r>
              <a:rPr lang="en"/>
              <a:t>: Interview with current team members (see if you like us!)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b="1"/>
          </a:p>
        </p:txBody>
      </p:sp>
      <p:pic>
        <p:nvPicPr>
          <p:cNvPr id="304" name="Google Shape;304;p50"/>
          <p:cNvPicPr preferRelativeResize="0"/>
          <p:nvPr/>
        </p:nvPicPr>
        <p:blipFill>
          <a:blip r:embed="rId4">
            <a:alphaModFix/>
          </a:blip>
          <a:stretch>
            <a:fillRect/>
          </a:stretch>
        </p:blipFill>
        <p:spPr>
          <a:xfrm>
            <a:off x="6651025" y="0"/>
            <a:ext cx="2492975" cy="2397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pic>
        <p:nvPicPr>
          <p:cNvPr id="309" name="Google Shape;309;p51"/>
          <p:cNvPicPr preferRelativeResize="0"/>
          <p:nvPr/>
        </p:nvPicPr>
        <p:blipFill>
          <a:blip r:embed="rId3">
            <a:alphaModFix/>
          </a:blip>
          <a:stretch>
            <a:fillRect/>
          </a:stretch>
        </p:blipFill>
        <p:spPr>
          <a:xfrm>
            <a:off x="809150" y="3757500"/>
            <a:ext cx="3016250" cy="1386000"/>
          </a:xfrm>
          <a:prstGeom prst="rect">
            <a:avLst/>
          </a:prstGeom>
          <a:noFill/>
          <a:ln>
            <a:noFill/>
          </a:ln>
        </p:spPr>
      </p:pic>
      <p:sp>
        <p:nvSpPr>
          <p:cNvPr id="310" name="Google Shape;310;p51"/>
          <p:cNvSpPr txBox="1"/>
          <p:nvPr>
            <p:ph type="title"/>
          </p:nvPr>
        </p:nvSpPr>
        <p:spPr>
          <a:xfrm>
            <a:off x="311700" y="1559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CCDC Workshops</a:t>
            </a:r>
            <a:r>
              <a:rPr lang="en"/>
              <a:t> (Dates TBA)</a:t>
            </a:r>
            <a:endParaRPr/>
          </a:p>
        </p:txBody>
      </p:sp>
      <p:sp>
        <p:nvSpPr>
          <p:cNvPr id="311" name="Google Shape;311;p51"/>
          <p:cNvSpPr txBox="1"/>
          <p:nvPr>
            <p:ph idx="1" type="body"/>
          </p:nvPr>
        </p:nvSpPr>
        <p:spPr>
          <a:xfrm>
            <a:off x="311700" y="728625"/>
            <a:ext cx="8520600" cy="42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“I’m unable to join the team. Can I still come to workshops?”</a:t>
            </a:r>
            <a:r>
              <a:rPr lang="en"/>
              <a:t> YES!!</a:t>
            </a:r>
            <a:endParaRPr/>
          </a:p>
          <a:p>
            <a:pPr indent="0" lvl="0" marL="0" rtl="0" algn="l">
              <a:spcBef>
                <a:spcPts val="0"/>
              </a:spcBef>
              <a:spcAft>
                <a:spcPts val="0"/>
              </a:spcAft>
              <a:buNone/>
            </a:pPr>
            <a:r>
              <a:rPr b="1" lang="en"/>
              <a:t>What We’ll Do</a:t>
            </a:r>
            <a:r>
              <a:rPr lang="en"/>
              <a:t> (Tentative, always open to new ideas!)</a:t>
            </a:r>
            <a:endParaRPr/>
          </a:p>
          <a:p>
            <a:pPr indent="-342900" lvl="0" marL="457200" rtl="0" algn="l">
              <a:spcBef>
                <a:spcPts val="0"/>
              </a:spcBef>
              <a:spcAft>
                <a:spcPts val="0"/>
              </a:spcAft>
              <a:buSzPts val="1800"/>
              <a:buChar char="●"/>
            </a:pPr>
            <a:r>
              <a:rPr lang="en"/>
              <a:t>UBNetDef Lockdown</a:t>
            </a:r>
            <a:endParaRPr/>
          </a:p>
          <a:p>
            <a:pPr indent="-317500" lvl="1" marL="914400" rtl="0" algn="l">
              <a:spcBef>
                <a:spcPts val="0"/>
              </a:spcBef>
              <a:spcAft>
                <a:spcPts val="0"/>
              </a:spcAft>
              <a:buSzPts val="1400"/>
              <a:buChar char="○"/>
            </a:pPr>
            <a:r>
              <a:rPr lang="en" u="sng">
                <a:solidFill>
                  <a:schemeClr val="hlink"/>
                </a:solidFill>
                <a:hlinkClick r:id="rId4"/>
              </a:rPr>
              <a:t>https://lockdown.ubnetdef.org/about/</a:t>
            </a:r>
            <a:endParaRPr/>
          </a:p>
          <a:p>
            <a:pPr indent="-342900" lvl="0" marL="457200" rtl="0" algn="l">
              <a:spcBef>
                <a:spcPts val="0"/>
              </a:spcBef>
              <a:spcAft>
                <a:spcPts val="0"/>
              </a:spcAft>
              <a:buSzPts val="1800"/>
              <a:buChar char="●"/>
            </a:pPr>
            <a:r>
              <a:rPr lang="en"/>
              <a:t>Cyber Defense Learning (like lectures, but we’re all clueless. </a:t>
            </a:r>
            <a:r>
              <a:rPr lang="en" strike="sngStrike"/>
              <a:t>Sort of.</a:t>
            </a:r>
            <a:r>
              <a:rPr lang="en"/>
              <a:t>)</a:t>
            </a:r>
            <a:endParaRPr/>
          </a:p>
          <a:p>
            <a:pPr indent="-317500" lvl="1" marL="914400" rtl="0" algn="l">
              <a:spcBef>
                <a:spcPts val="0"/>
              </a:spcBef>
              <a:spcAft>
                <a:spcPts val="0"/>
              </a:spcAft>
              <a:buSzPts val="1400"/>
              <a:buChar char="○"/>
            </a:pPr>
            <a:r>
              <a:rPr lang="en" u="sng">
                <a:solidFill>
                  <a:schemeClr val="hlink"/>
                </a:solidFill>
                <a:hlinkClick r:id="rId5"/>
              </a:rPr>
              <a:t>https://ubnetdef.org/lectures/</a:t>
            </a:r>
            <a:endParaRPr/>
          </a:p>
          <a:p>
            <a:pPr indent="-342900" lvl="0" marL="457200" rtl="0" algn="l">
              <a:spcBef>
                <a:spcPts val="0"/>
              </a:spcBef>
              <a:spcAft>
                <a:spcPts val="0"/>
              </a:spcAft>
              <a:buSzPts val="1800"/>
              <a:buChar char="●"/>
            </a:pPr>
            <a:r>
              <a:rPr lang="en"/>
              <a:t>NSA Codebreaker Challenge (learn to hack the NSA. Kidding.)</a:t>
            </a:r>
            <a:endParaRPr/>
          </a:p>
          <a:p>
            <a:pPr indent="-317500" lvl="1" marL="914400" rtl="0" algn="l">
              <a:spcBef>
                <a:spcPts val="0"/>
              </a:spcBef>
              <a:spcAft>
                <a:spcPts val="0"/>
              </a:spcAft>
              <a:buSzPts val="1400"/>
              <a:buChar char="○"/>
            </a:pPr>
            <a:r>
              <a:rPr lang="en" u="sng">
                <a:solidFill>
                  <a:schemeClr val="hlink"/>
                </a:solidFill>
                <a:hlinkClick r:id="rId6"/>
              </a:rPr>
              <a:t>https://codebreaker.ltsnet.net/challenge</a:t>
            </a:r>
            <a:endParaRPr/>
          </a:p>
          <a:p>
            <a:pPr indent="0" lvl="0" marL="0" rtl="0" algn="l">
              <a:spcBef>
                <a:spcPts val="0"/>
              </a:spcBef>
              <a:spcAft>
                <a:spcPts val="0"/>
              </a:spcAft>
              <a:buNone/>
            </a:pPr>
            <a:r>
              <a:rPr b="1" lang="en"/>
              <a:t>What You’ll Get</a:t>
            </a:r>
            <a:endParaRPr/>
          </a:p>
          <a:p>
            <a:pPr indent="-342900" lvl="0" marL="457200" rtl="0" algn="l">
              <a:spcBef>
                <a:spcPts val="0"/>
              </a:spcBef>
              <a:spcAft>
                <a:spcPts val="0"/>
              </a:spcAft>
              <a:buSzPts val="1800"/>
              <a:buChar char="●"/>
            </a:pPr>
            <a:r>
              <a:rPr lang="en"/>
              <a:t>Cyber Defense Knowledge &amp; Skills -- We train you!</a:t>
            </a:r>
            <a:endParaRPr/>
          </a:p>
          <a:p>
            <a:pPr indent="-342900" lvl="0" marL="457200" rtl="0" algn="l">
              <a:spcBef>
                <a:spcPts val="0"/>
              </a:spcBef>
              <a:spcAft>
                <a:spcPts val="0"/>
              </a:spcAft>
              <a:buSzPts val="1800"/>
              <a:buChar char="●"/>
            </a:pPr>
            <a:r>
              <a:rPr lang="en"/>
              <a:t>Potential for Competition Experience (UBNetDef Lockdown)</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b="1" lang="en"/>
              <a:t>                                                  (Not after season 3)</a:t>
            </a:r>
            <a:endParaRPr b="1"/>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Cya Next week! </a:t>
            </a:r>
            <a:endParaRPr/>
          </a:p>
        </p:txBody>
      </p:sp>
      <p:sp>
        <p:nvSpPr>
          <p:cNvPr id="317" name="Google Shape;317;p52"/>
          <p:cNvSpPr txBox="1"/>
          <p:nvPr>
            <p:ph idx="1" type="body"/>
          </p:nvPr>
        </p:nvSpPr>
        <p:spPr>
          <a:xfrm>
            <a:off x="369000" y="1159625"/>
            <a:ext cx="2811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Send your resume and a writing sample to </a:t>
            </a:r>
            <a:r>
              <a:rPr lang="en" u="sng">
                <a:solidFill>
                  <a:schemeClr val="accent5"/>
                </a:solidFill>
                <a:hlinkClick r:id="rId3"/>
              </a:rPr>
              <a:t>mlim@albany.edu</a:t>
            </a:r>
            <a:endParaRPr/>
          </a:p>
          <a:p>
            <a:pPr indent="0" lvl="0" marL="0" rtl="0" algn="l">
              <a:spcBef>
                <a:spcPts val="1600"/>
              </a:spcBef>
              <a:spcAft>
                <a:spcPts val="0"/>
              </a:spcAft>
              <a:buNone/>
            </a:pPr>
            <a:r>
              <a:t/>
            </a:r>
            <a:endParaRPr sz="1400"/>
          </a:p>
          <a:p>
            <a:pPr indent="0" lvl="0" marL="0" rtl="0" algn="l">
              <a:spcBef>
                <a:spcPts val="1600"/>
              </a:spcBef>
              <a:spcAft>
                <a:spcPts val="1600"/>
              </a:spcAft>
              <a:buClr>
                <a:schemeClr val="dk1"/>
              </a:buClr>
              <a:buSzPts val="1100"/>
              <a:buFont typeface="Arial"/>
              <a:buNone/>
            </a:pPr>
            <a:r>
              <a:rPr lang="en" sz="1400"/>
              <a:t>Follow us on Twitter? Add on myInvolvement?</a:t>
            </a:r>
            <a:endParaRPr sz="1400"/>
          </a:p>
        </p:txBody>
      </p:sp>
      <p:sp>
        <p:nvSpPr>
          <p:cNvPr id="318" name="Google Shape;318;p52"/>
          <p:cNvSpPr txBox="1"/>
          <p:nvPr>
            <p:ph idx="1" type="body"/>
          </p:nvPr>
        </p:nvSpPr>
        <p:spPr>
          <a:xfrm>
            <a:off x="5568525" y="2131225"/>
            <a:ext cx="3263700" cy="96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Top 20 CIS Controls </a:t>
            </a:r>
            <a:r>
              <a:rPr b="1" lang="en"/>
              <a:t>Thursday 7:30pm BB121</a:t>
            </a:r>
            <a:endParaRPr b="1"/>
          </a:p>
        </p:txBody>
      </p:sp>
      <p:pic>
        <p:nvPicPr>
          <p:cNvPr id="319" name="Google Shape;319;p52"/>
          <p:cNvPicPr preferRelativeResize="0"/>
          <p:nvPr/>
        </p:nvPicPr>
        <p:blipFill>
          <a:blip r:embed="rId4">
            <a:alphaModFix/>
          </a:blip>
          <a:stretch>
            <a:fillRect/>
          </a:stretch>
        </p:blipFill>
        <p:spPr>
          <a:xfrm>
            <a:off x="4235851" y="1855524"/>
            <a:ext cx="1329950" cy="1542776"/>
          </a:xfrm>
          <a:prstGeom prst="rect">
            <a:avLst/>
          </a:prstGeom>
          <a:noFill/>
          <a:ln>
            <a:noFill/>
          </a:ln>
        </p:spPr>
      </p:pic>
      <p:sp>
        <p:nvSpPr>
          <p:cNvPr id="320" name="Google Shape;320;p52"/>
          <p:cNvSpPr txBox="1"/>
          <p:nvPr>
            <p:ph idx="1" type="body"/>
          </p:nvPr>
        </p:nvSpPr>
        <p:spPr>
          <a:xfrm>
            <a:off x="6717650" y="1159625"/>
            <a:ext cx="2006100" cy="96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Guest speaker, </a:t>
            </a:r>
            <a:r>
              <a:rPr lang="en" sz="1200"/>
              <a:t>Brian Dow from DASNY - Tuesday 7:15pm BB129</a:t>
            </a:r>
            <a:endParaRPr sz="1200"/>
          </a:p>
        </p:txBody>
      </p:sp>
      <p:pic>
        <p:nvPicPr>
          <p:cNvPr id="321" name="Google Shape;321;p52"/>
          <p:cNvPicPr preferRelativeResize="0"/>
          <p:nvPr/>
        </p:nvPicPr>
        <p:blipFill>
          <a:blip r:embed="rId5">
            <a:alphaModFix/>
          </a:blip>
          <a:stretch>
            <a:fillRect/>
          </a:stretch>
        </p:blipFill>
        <p:spPr>
          <a:xfrm>
            <a:off x="4235850" y="1217075"/>
            <a:ext cx="2481799" cy="714825"/>
          </a:xfrm>
          <a:prstGeom prst="rect">
            <a:avLst/>
          </a:prstGeom>
          <a:noFill/>
          <a:ln>
            <a:noFill/>
          </a:ln>
        </p:spPr>
      </p:pic>
      <p:pic>
        <p:nvPicPr>
          <p:cNvPr id="322" name="Google Shape;322;p52"/>
          <p:cNvPicPr preferRelativeResize="0"/>
          <p:nvPr/>
        </p:nvPicPr>
        <p:blipFill>
          <a:blip r:embed="rId6">
            <a:alphaModFix/>
          </a:blip>
          <a:stretch>
            <a:fillRect/>
          </a:stretch>
        </p:blipFill>
        <p:spPr>
          <a:xfrm>
            <a:off x="4278850" y="3398300"/>
            <a:ext cx="1329953" cy="1329975"/>
          </a:xfrm>
          <a:prstGeom prst="rect">
            <a:avLst/>
          </a:prstGeom>
          <a:noFill/>
          <a:ln>
            <a:noFill/>
          </a:ln>
        </p:spPr>
      </p:pic>
      <p:pic>
        <p:nvPicPr>
          <p:cNvPr id="323" name="Google Shape;323;p52"/>
          <p:cNvPicPr preferRelativeResize="0"/>
          <p:nvPr/>
        </p:nvPicPr>
        <p:blipFill>
          <a:blip r:embed="rId7">
            <a:alphaModFix/>
          </a:blip>
          <a:stretch>
            <a:fillRect/>
          </a:stretch>
        </p:blipFill>
        <p:spPr>
          <a:xfrm>
            <a:off x="369000" y="3635875"/>
            <a:ext cx="1149701" cy="1149701"/>
          </a:xfrm>
          <a:prstGeom prst="rect">
            <a:avLst/>
          </a:prstGeom>
          <a:noFill/>
          <a:ln>
            <a:noFill/>
          </a:ln>
        </p:spPr>
      </p:pic>
      <p:sp>
        <p:nvSpPr>
          <p:cNvPr id="324" name="Google Shape;324;p52"/>
          <p:cNvSpPr txBox="1"/>
          <p:nvPr/>
        </p:nvSpPr>
        <p:spPr>
          <a:xfrm>
            <a:off x="5608800" y="3398300"/>
            <a:ext cx="2930100" cy="96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2"/>
                </a:solidFill>
              </a:rPr>
              <a:t>Introduction to Windows Security </a:t>
            </a:r>
            <a:endParaRPr sz="1800">
              <a:solidFill>
                <a:schemeClr val="dk2"/>
              </a:solidFill>
            </a:endParaRPr>
          </a:p>
          <a:p>
            <a:pPr indent="0" lvl="0" marL="0" rtl="0" algn="l">
              <a:lnSpc>
                <a:spcPct val="115000"/>
              </a:lnSpc>
              <a:spcBef>
                <a:spcPts val="1600"/>
              </a:spcBef>
              <a:spcAft>
                <a:spcPts val="1600"/>
              </a:spcAft>
              <a:buClr>
                <a:schemeClr val="dk1"/>
              </a:buClr>
              <a:buSzPts val="1100"/>
              <a:buFont typeface="Arial"/>
              <a:buNone/>
            </a:pPr>
            <a:r>
              <a:rPr lang="en" sz="1800">
                <a:solidFill>
                  <a:schemeClr val="dk2"/>
                </a:solidFill>
              </a:rPr>
              <a:t> - </a:t>
            </a:r>
            <a:r>
              <a:rPr b="1" lang="en" sz="1800">
                <a:solidFill>
                  <a:schemeClr val="dk2"/>
                </a:solidFill>
              </a:rPr>
              <a:t>Friday 3pm BB123</a:t>
            </a:r>
            <a:endParaRPr/>
          </a:p>
        </p:txBody>
      </p:sp>
      <p:pic>
        <p:nvPicPr>
          <p:cNvPr id="325" name="Google Shape;325;p52"/>
          <p:cNvPicPr preferRelativeResize="0"/>
          <p:nvPr/>
        </p:nvPicPr>
        <p:blipFill>
          <a:blip r:embed="rId8">
            <a:alphaModFix/>
          </a:blip>
          <a:stretch>
            <a:fillRect/>
          </a:stretch>
        </p:blipFill>
        <p:spPr>
          <a:xfrm>
            <a:off x="1697775" y="3660046"/>
            <a:ext cx="1149700" cy="11013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are we doing this?</a:t>
            </a:r>
            <a:endParaRPr/>
          </a:p>
        </p:txBody>
      </p:sp>
      <p:sp>
        <p:nvSpPr>
          <p:cNvPr id="86" name="Google Shape;86;p18"/>
          <p:cNvSpPr txBox="1"/>
          <p:nvPr>
            <p:ph idx="1" type="body"/>
          </p:nvPr>
        </p:nvSpPr>
        <p:spPr>
          <a:xfrm>
            <a:off x="369000" y="12097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understand the technical side of all C</a:t>
            </a:r>
            <a:r>
              <a:rPr lang="en"/>
              <a:t>yber Security</a:t>
            </a:r>
            <a:r>
              <a:rPr lang="en"/>
              <a:t> aspects. It’s best to get an idea of the conceptual side of things. </a:t>
            </a:r>
            <a:endParaRPr/>
          </a:p>
          <a:p>
            <a:pPr indent="0" lvl="0" marL="0" rtl="0" algn="l">
              <a:spcBef>
                <a:spcPts val="1600"/>
              </a:spcBef>
              <a:spcAft>
                <a:spcPts val="0"/>
              </a:spcAft>
              <a:buNone/>
            </a:pPr>
            <a:r>
              <a:rPr lang="en" u="sng"/>
              <a:t>Information Security is </a:t>
            </a:r>
            <a:r>
              <a:rPr lang="en" u="sng"/>
              <a:t>massive </a:t>
            </a:r>
            <a:r>
              <a:rPr lang="en" u="sng"/>
              <a:t>area one that is constantly changing</a:t>
            </a:r>
            <a:r>
              <a:rPr lang="en"/>
              <a:t> everyday as new technology is released. </a:t>
            </a:r>
            <a:endParaRPr/>
          </a:p>
          <a:p>
            <a:pPr indent="0" lvl="0" marL="0" rtl="0" algn="l">
              <a:spcBef>
                <a:spcPts val="1600"/>
              </a:spcBef>
              <a:spcAft>
                <a:spcPts val="1600"/>
              </a:spcAft>
              <a:buNone/>
            </a:pPr>
            <a:r>
              <a:rPr lang="en"/>
              <a:t>Throughout this semester we intend to slowly introduce you to new topics via lectures and workshops, so that you can become passionate about this field and strive to learn more each day.</a:t>
            </a:r>
            <a:endParaRPr>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Definition</a:t>
            </a:r>
            <a:endParaRPr/>
          </a:p>
        </p:txBody>
      </p:sp>
      <p:sp>
        <p:nvSpPr>
          <p:cNvPr id="92" name="Google Shape;92;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Information Security</a:t>
            </a:r>
            <a:r>
              <a:rPr lang="en"/>
              <a:t> - Information security, sometimes shortened to InfoSec, is the practice of preventing unauthorized access, use, disclosure, disruption, modification, inspection, recording or destruction of information. The information or data may take any form, e.g. electronic or physical.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pic>
        <p:nvPicPr>
          <p:cNvPr id="97" name="Google Shape;97;p20"/>
          <p:cNvPicPr preferRelativeResize="0"/>
          <p:nvPr/>
        </p:nvPicPr>
        <p:blipFill>
          <a:blip r:embed="rId3">
            <a:alphaModFix/>
          </a:blip>
          <a:stretch>
            <a:fillRect/>
          </a:stretch>
        </p:blipFill>
        <p:spPr>
          <a:xfrm>
            <a:off x="0" y="272225"/>
            <a:ext cx="9203349" cy="4513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NICE Framework Workforce Categories</a:t>
            </a:r>
            <a:endParaRPr/>
          </a:p>
        </p:txBody>
      </p:sp>
      <p:graphicFrame>
        <p:nvGraphicFramePr>
          <p:cNvPr id="103" name="Google Shape;103;p21"/>
          <p:cNvGraphicFramePr/>
          <p:nvPr/>
        </p:nvGraphicFramePr>
        <p:xfrm>
          <a:off x="311700" y="1017725"/>
          <a:ext cx="3000000" cy="3000000"/>
        </p:xfrm>
        <a:graphic>
          <a:graphicData uri="http://schemas.openxmlformats.org/drawingml/2006/table">
            <a:tbl>
              <a:tblPr>
                <a:noFill/>
                <a:tableStyleId>{B06F8C2D-3BA7-42D3-B909-EC1751E8D2F5}</a:tableStyleId>
              </a:tblPr>
              <a:tblGrid>
                <a:gridCol w="2160775"/>
                <a:gridCol w="6359825"/>
              </a:tblGrid>
              <a:tr h="581775">
                <a:tc>
                  <a:txBody>
                    <a:bodyPr>
                      <a:noAutofit/>
                    </a:bodyPr>
                    <a:lstStyle/>
                    <a:p>
                      <a:pPr indent="0" lvl="0" marL="0" rtl="0" algn="l">
                        <a:spcBef>
                          <a:spcPts val="0"/>
                        </a:spcBef>
                        <a:spcAft>
                          <a:spcPts val="0"/>
                        </a:spcAft>
                        <a:buNone/>
                      </a:pPr>
                      <a:r>
                        <a:rPr lang="en" sz="1000"/>
                        <a:t>Securely Provision (SP)</a:t>
                      </a:r>
                      <a:endParaRPr sz="1000"/>
                    </a:p>
                  </a:txBody>
                  <a:tcPr marT="91425" marB="91425" marR="91425" marL="91425"/>
                </a:tc>
                <a:tc>
                  <a:txBody>
                    <a:bodyPr>
                      <a:noAutofit/>
                    </a:bodyPr>
                    <a:lstStyle/>
                    <a:p>
                      <a:pPr indent="0" lvl="0" marL="0" rtl="0" algn="l">
                        <a:spcBef>
                          <a:spcPts val="0"/>
                        </a:spcBef>
                        <a:spcAft>
                          <a:spcPts val="0"/>
                        </a:spcAft>
                        <a:buNone/>
                      </a:pPr>
                      <a:r>
                        <a:rPr lang="en" sz="1000"/>
                        <a:t>Conceptualizes, designs, procures, and/or builds secure information technology (IT) systems, with responsibility for aspects of system and/or network development.</a:t>
                      </a:r>
                      <a:endParaRPr sz="1000"/>
                    </a:p>
                  </a:txBody>
                  <a:tcPr marT="91425" marB="91425" marR="91425" marL="91425"/>
                </a:tc>
              </a:tr>
              <a:tr h="581775">
                <a:tc>
                  <a:txBody>
                    <a:bodyPr>
                      <a:noAutofit/>
                    </a:bodyPr>
                    <a:lstStyle/>
                    <a:p>
                      <a:pPr indent="0" lvl="0" marL="0" rtl="0" algn="l">
                        <a:spcBef>
                          <a:spcPts val="0"/>
                        </a:spcBef>
                        <a:spcAft>
                          <a:spcPts val="0"/>
                        </a:spcAft>
                        <a:buNone/>
                      </a:pPr>
                      <a:r>
                        <a:rPr lang="en" sz="1000"/>
                        <a:t>Operate and Maintain (OM)</a:t>
                      </a:r>
                      <a:endParaRPr sz="1000"/>
                    </a:p>
                  </a:txBody>
                  <a:tcPr marT="91425" marB="91425" marR="91425" marL="91425"/>
                </a:tc>
                <a:tc>
                  <a:txBody>
                    <a:bodyPr>
                      <a:noAutofit/>
                    </a:bodyPr>
                    <a:lstStyle/>
                    <a:p>
                      <a:pPr indent="0" lvl="0" marL="0" rtl="0" algn="l">
                        <a:spcBef>
                          <a:spcPts val="0"/>
                        </a:spcBef>
                        <a:spcAft>
                          <a:spcPts val="0"/>
                        </a:spcAft>
                        <a:buNone/>
                      </a:pPr>
                      <a:r>
                        <a:rPr lang="en" sz="1000"/>
                        <a:t>Provides the support, administration, and maintenance necessary to ensure effective and efficient information technology (IT) system performance and security</a:t>
                      </a:r>
                      <a:endParaRPr sz="1000"/>
                    </a:p>
                  </a:txBody>
                  <a:tcPr marT="91425" marB="91425" marR="91425" marL="91425"/>
                </a:tc>
              </a:tr>
              <a:tr h="581775">
                <a:tc>
                  <a:txBody>
                    <a:bodyPr>
                      <a:noAutofit/>
                    </a:bodyPr>
                    <a:lstStyle/>
                    <a:p>
                      <a:pPr indent="0" lvl="0" marL="0" rtl="0" algn="l">
                        <a:spcBef>
                          <a:spcPts val="0"/>
                        </a:spcBef>
                        <a:spcAft>
                          <a:spcPts val="0"/>
                        </a:spcAft>
                        <a:buNone/>
                      </a:pPr>
                      <a:r>
                        <a:rPr lang="en" sz="1000"/>
                        <a:t>Oversee and Govern (OV)</a:t>
                      </a:r>
                      <a:endParaRPr sz="1000"/>
                    </a:p>
                  </a:txBody>
                  <a:tcPr marT="91425" marB="91425" marR="91425" marL="91425"/>
                </a:tc>
                <a:tc>
                  <a:txBody>
                    <a:bodyPr>
                      <a:noAutofit/>
                    </a:bodyPr>
                    <a:lstStyle/>
                    <a:p>
                      <a:pPr indent="0" lvl="0" marL="0" rtl="0" algn="l">
                        <a:spcBef>
                          <a:spcPts val="0"/>
                        </a:spcBef>
                        <a:spcAft>
                          <a:spcPts val="0"/>
                        </a:spcAft>
                        <a:buNone/>
                      </a:pPr>
                      <a:r>
                        <a:rPr lang="en" sz="1000"/>
                        <a:t>Provides leadership, management, direction, or development and advocacy so the organization may effectively conduct cybersecurity work.</a:t>
                      </a:r>
                      <a:endParaRPr sz="1000"/>
                    </a:p>
                  </a:txBody>
                  <a:tcPr marT="91425" marB="91425" marR="91425" marL="91425"/>
                </a:tc>
              </a:tr>
              <a:tr h="443250">
                <a:tc>
                  <a:txBody>
                    <a:bodyPr>
                      <a:noAutofit/>
                    </a:bodyPr>
                    <a:lstStyle/>
                    <a:p>
                      <a:pPr indent="0" lvl="0" marL="0" rtl="0" algn="l">
                        <a:spcBef>
                          <a:spcPts val="0"/>
                        </a:spcBef>
                        <a:spcAft>
                          <a:spcPts val="0"/>
                        </a:spcAft>
                        <a:buNone/>
                      </a:pPr>
                      <a:r>
                        <a:rPr lang="en" sz="1000"/>
                        <a:t>Protect and Defend (PR)</a:t>
                      </a:r>
                      <a:endParaRPr sz="1000"/>
                    </a:p>
                  </a:txBody>
                  <a:tcPr marT="91425" marB="91425" marR="91425" marL="91425"/>
                </a:tc>
                <a:tc>
                  <a:txBody>
                    <a:bodyPr>
                      <a:noAutofit/>
                    </a:bodyPr>
                    <a:lstStyle/>
                    <a:p>
                      <a:pPr indent="0" lvl="0" marL="0" rtl="0" algn="l">
                        <a:spcBef>
                          <a:spcPts val="0"/>
                        </a:spcBef>
                        <a:spcAft>
                          <a:spcPts val="0"/>
                        </a:spcAft>
                        <a:buNone/>
                      </a:pPr>
                      <a:r>
                        <a:rPr lang="en" sz="1000"/>
                        <a:t>Identifies, analyzes, and mitigates threats to internal information technology (IT) systems and/or networks.</a:t>
                      </a:r>
                      <a:endParaRPr sz="1000"/>
                    </a:p>
                  </a:txBody>
                  <a:tcPr marT="91425" marB="91425" marR="91425" marL="91425"/>
                </a:tc>
              </a:tr>
              <a:tr h="581775">
                <a:tc>
                  <a:txBody>
                    <a:bodyPr>
                      <a:noAutofit/>
                    </a:bodyPr>
                    <a:lstStyle/>
                    <a:p>
                      <a:pPr indent="0" lvl="0" marL="0" rtl="0" algn="l">
                        <a:spcBef>
                          <a:spcPts val="0"/>
                        </a:spcBef>
                        <a:spcAft>
                          <a:spcPts val="0"/>
                        </a:spcAft>
                        <a:buNone/>
                      </a:pPr>
                      <a:r>
                        <a:rPr lang="en" sz="1000"/>
                        <a:t>Analyze (AN)</a:t>
                      </a:r>
                      <a:endParaRPr sz="1000"/>
                    </a:p>
                  </a:txBody>
                  <a:tcPr marT="91425" marB="91425" marR="91425" marL="91425"/>
                </a:tc>
                <a:tc>
                  <a:txBody>
                    <a:bodyPr>
                      <a:noAutofit/>
                    </a:bodyPr>
                    <a:lstStyle/>
                    <a:p>
                      <a:pPr indent="0" lvl="0" marL="0" rtl="0" algn="l">
                        <a:spcBef>
                          <a:spcPts val="0"/>
                        </a:spcBef>
                        <a:spcAft>
                          <a:spcPts val="0"/>
                        </a:spcAft>
                        <a:buNone/>
                      </a:pPr>
                      <a:r>
                        <a:rPr lang="en" sz="1000"/>
                        <a:t>Performs highly-specialized review and evaluation of incoming cybersecurity information to determine its usefulness for intelligence</a:t>
                      </a:r>
                      <a:endParaRPr sz="1000"/>
                    </a:p>
                  </a:txBody>
                  <a:tcPr marT="91425" marB="91425" marR="91425" marL="91425"/>
                </a:tc>
              </a:tr>
              <a:tr h="581775">
                <a:tc>
                  <a:txBody>
                    <a:bodyPr>
                      <a:noAutofit/>
                    </a:bodyPr>
                    <a:lstStyle/>
                    <a:p>
                      <a:pPr indent="0" lvl="0" marL="0" rtl="0" algn="l">
                        <a:spcBef>
                          <a:spcPts val="0"/>
                        </a:spcBef>
                        <a:spcAft>
                          <a:spcPts val="0"/>
                        </a:spcAft>
                        <a:buNone/>
                      </a:pPr>
                      <a:r>
                        <a:rPr lang="en" sz="1000"/>
                        <a:t>Collect and Operate (CO)</a:t>
                      </a:r>
                      <a:endParaRPr sz="1000"/>
                    </a:p>
                  </a:txBody>
                  <a:tcPr marT="91425" marB="91425" marR="91425" marL="91425"/>
                </a:tc>
                <a:tc>
                  <a:txBody>
                    <a:bodyPr>
                      <a:noAutofit/>
                    </a:bodyPr>
                    <a:lstStyle/>
                    <a:p>
                      <a:pPr indent="0" lvl="0" marL="0" rtl="0" algn="l">
                        <a:spcBef>
                          <a:spcPts val="0"/>
                        </a:spcBef>
                        <a:spcAft>
                          <a:spcPts val="0"/>
                        </a:spcAft>
                        <a:buNone/>
                      </a:pPr>
                      <a:r>
                        <a:rPr lang="en" sz="1000"/>
                        <a:t>Provides specialized denial and deception operations and collection of cybersecurity information that may be used to develop intelligence.</a:t>
                      </a:r>
                      <a:endParaRPr sz="1000"/>
                    </a:p>
                  </a:txBody>
                  <a:tcPr marT="91425" marB="91425" marR="91425" marL="91425"/>
                </a:tc>
              </a:tr>
              <a:tr h="581775">
                <a:tc>
                  <a:txBody>
                    <a:bodyPr>
                      <a:noAutofit/>
                    </a:bodyPr>
                    <a:lstStyle/>
                    <a:p>
                      <a:pPr indent="0" lvl="0" marL="0" rtl="0" algn="l">
                        <a:spcBef>
                          <a:spcPts val="0"/>
                        </a:spcBef>
                        <a:spcAft>
                          <a:spcPts val="0"/>
                        </a:spcAft>
                        <a:buNone/>
                      </a:pPr>
                      <a:r>
                        <a:rPr lang="en" sz="1000"/>
                        <a:t>Investigate (IN)</a:t>
                      </a:r>
                      <a:endParaRPr sz="1000"/>
                    </a:p>
                  </a:txBody>
                  <a:tcPr marT="91425" marB="91425" marR="91425" marL="91425"/>
                </a:tc>
                <a:tc>
                  <a:txBody>
                    <a:bodyPr>
                      <a:noAutofit/>
                    </a:bodyPr>
                    <a:lstStyle/>
                    <a:p>
                      <a:pPr indent="0" lvl="0" marL="0" rtl="0" algn="l">
                        <a:spcBef>
                          <a:spcPts val="0"/>
                        </a:spcBef>
                        <a:spcAft>
                          <a:spcPts val="0"/>
                        </a:spcAft>
                        <a:buNone/>
                      </a:pPr>
                      <a:r>
                        <a:rPr lang="en" sz="1000"/>
                        <a:t>Investigates cybersecurity events or crimes related to information technology (IT) systems, networks, and digital evidence.</a:t>
                      </a:r>
                      <a:endParaRPr sz="1000"/>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Frameworks</a:t>
            </a:r>
            <a:endParaRPr/>
          </a:p>
        </p:txBody>
      </p:sp>
      <p:sp>
        <p:nvSpPr>
          <p:cNvPr id="109" name="Google Shape;109;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Frameworks allow us to </a:t>
            </a:r>
            <a:r>
              <a:rPr lang="en"/>
              <a:t>comprehend</a:t>
            </a:r>
            <a:r>
              <a:rPr lang="en"/>
              <a:t> the massive amount of technology, identify weakness, assess risk, and track progress over time. </a:t>
            </a:r>
            <a:endParaRPr/>
          </a:p>
          <a:p>
            <a:pPr indent="0" lvl="0" marL="0" rtl="0" algn="l">
              <a:spcBef>
                <a:spcPts val="1600"/>
              </a:spcBef>
              <a:spcAft>
                <a:spcPts val="0"/>
              </a:spcAft>
              <a:buNone/>
            </a:pPr>
            <a:r>
              <a:rPr lang="en"/>
              <a:t>NIST Cybersecurity Framework (800-53): </a:t>
            </a:r>
            <a:r>
              <a:rPr lang="en"/>
              <a:t>Identify</a:t>
            </a:r>
            <a:r>
              <a:rPr lang="en"/>
              <a:t>, Protect, Detect, Respond, Recover. </a:t>
            </a:r>
            <a:endParaRPr/>
          </a:p>
          <a:p>
            <a:pPr indent="0" lvl="0" marL="0" rtl="0" algn="l">
              <a:spcBef>
                <a:spcPts val="1600"/>
              </a:spcBef>
              <a:spcAft>
                <a:spcPts val="0"/>
              </a:spcAft>
              <a:buNone/>
            </a:pPr>
            <a:r>
              <a:rPr lang="en"/>
              <a:t>ISO 27001 - 14 control </a:t>
            </a:r>
            <a:r>
              <a:rPr lang="en"/>
              <a:t>categories</a:t>
            </a:r>
            <a:r>
              <a:rPr lang="en"/>
              <a:t>. </a:t>
            </a:r>
            <a:endParaRPr/>
          </a:p>
          <a:p>
            <a:pPr indent="0" lvl="0" marL="0" rtl="0" algn="l">
              <a:spcBef>
                <a:spcPts val="1600"/>
              </a:spcBef>
              <a:spcAft>
                <a:spcPts val="0"/>
              </a:spcAft>
              <a:buNone/>
            </a:pPr>
            <a:r>
              <a:rPr lang="en"/>
              <a:t>COBIT - Divides enterprise IT into four domains.</a:t>
            </a:r>
            <a:endParaRPr/>
          </a:p>
          <a:p>
            <a:pPr indent="0" lvl="0" marL="0" rtl="0" algn="l">
              <a:spcBef>
                <a:spcPts val="1600"/>
              </a:spcBef>
              <a:spcAft>
                <a:spcPts val="1600"/>
              </a:spcAft>
              <a:buNone/>
            </a:pPr>
            <a:r>
              <a:rPr lang="en"/>
              <a:t>Many more, SABSA, TOGAF, ITIL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id="114" name="Google Shape;114;p23"/>
          <p:cNvPicPr preferRelativeResize="0"/>
          <p:nvPr/>
        </p:nvPicPr>
        <p:blipFill>
          <a:blip r:embed="rId3">
            <a:alphaModFix/>
          </a:blip>
          <a:stretch>
            <a:fillRect/>
          </a:stretch>
        </p:blipFill>
        <p:spPr>
          <a:xfrm>
            <a:off x="1511506" y="0"/>
            <a:ext cx="6120989"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